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4" r:id="rId2"/>
    <p:sldId id="257" r:id="rId3"/>
    <p:sldId id="260" r:id="rId4"/>
    <p:sldId id="259" r:id="rId5"/>
    <p:sldId id="275" r:id="rId6"/>
    <p:sldId id="263" r:id="rId7"/>
    <p:sldId id="269" r:id="rId8"/>
    <p:sldId id="264" r:id="rId9"/>
    <p:sldId id="270" r:id="rId10"/>
    <p:sldId id="277" r:id="rId11"/>
    <p:sldId id="271" r:id="rId12"/>
    <p:sldId id="272" r:id="rId13"/>
    <p:sldId id="276"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3" autoAdjust="0"/>
    <p:restoredTop sz="70018" autoAdjust="0"/>
  </p:normalViewPr>
  <p:slideViewPr>
    <p:cSldViewPr>
      <p:cViewPr varScale="1">
        <p:scale>
          <a:sx n="78" d="100"/>
          <a:sy n="78" d="100"/>
        </p:scale>
        <p:origin x="-195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9A111-023A-4AB2-9E03-4FA9A8C959E8}" type="datetimeFigureOut">
              <a:rPr lang="en-US" smtClean="0"/>
              <a:pPr/>
              <a:t>3/10/2010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BF37A-49D6-41C9-801E-FF994A52D54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travel-planning-advice-travel.helium.com/topic/3763-costa-ric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ostarica.com/culture/national-symbol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74B2E00-15E9-4B15-921C-F51A262DC85E}" type="slidenum">
              <a:rPr lang="en-US" smtClean="0"/>
              <a:pPr/>
              <a:t>2</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Calibri" pitchFamily="34" charset="0"/>
              </a:rPr>
              <a:t>Costa Rica is located in Central America, a region midway between North and South America.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Costa Rica is bordered by Nicaragua to the north and Panama to the south.  It’s western</a:t>
            </a:r>
            <a:r>
              <a:rPr lang="en-US" b="0" baseline="0" dirty="0" smtClean="0"/>
              <a:t> border is the Pacific Ocean and it’s eastern border is the Caribbean Sea.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Costa Rica is a small country, </a:t>
            </a:r>
            <a:r>
              <a:rPr lang="en-US" b="0" baseline="0" dirty="0" smtClean="0"/>
              <a:t>about 76 miles at it’s narrowest point and 172 miles across at its widest point.  It is 288 miles from north to south.  It is the second smallest country in Latin America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2009 </a:t>
            </a:r>
            <a:r>
              <a:rPr lang="en-US" dirty="0" smtClean="0">
                <a:hlinkClick r:id="rId3"/>
              </a:rPr>
              <a:t>Costa Rica</a:t>
            </a:r>
            <a:r>
              <a:rPr lang="en-US" dirty="0" smtClean="0"/>
              <a:t> was named the happiest country among all Americas (Northern, Central, and Southern).</a:t>
            </a:r>
            <a:endParaRPr lang="en-US" b="0" baseline="0"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Costa Rican cuisine does not have distinct or original styles to call its own. It is a combination of Spanish, Mexican, American, Caribbean and Southern American influences. This style of cuisine is shared by most of Central America, although local variations have appeared in each of the country.</a:t>
            </a:r>
          </a:p>
          <a:p>
            <a:r>
              <a:rPr lang="en-US" dirty="0" smtClean="0"/>
              <a:t>The closest thing to a national dish is Gallo Pinto ("spotted rooster", although the name has no relation to the ingredients). It is mainly a combination of black beans and white rice (usually from the day before), and it is spiced with cilantro, onions, garlic, salt and a local condiment called Salsa </a:t>
            </a:r>
            <a:r>
              <a:rPr lang="en-US" dirty="0" err="1" smtClean="0"/>
              <a:t>Lizano</a:t>
            </a:r>
            <a:r>
              <a:rPr lang="en-US" dirty="0" smtClean="0"/>
              <a:t>. It is typically eaten at breakfast with eggs, meat, and/or </a:t>
            </a:r>
            <a:r>
              <a:rPr lang="en-US" dirty="0" err="1" smtClean="0"/>
              <a:t>natilla</a:t>
            </a:r>
            <a:r>
              <a:rPr lang="en-US" dirty="0" smtClean="0"/>
              <a:t> (sour cream). Fried plantains and either corn tortillas or bread, are also common. </a:t>
            </a:r>
          </a:p>
          <a:p>
            <a:endParaRPr lang="en-US" dirty="0" smtClean="0"/>
          </a:p>
          <a:p>
            <a:r>
              <a:rPr lang="en-US" sz="1200" kern="1200" dirty="0" smtClean="0">
                <a:solidFill>
                  <a:schemeClr val="tx1"/>
                </a:solidFill>
                <a:latin typeface="+mn-lt"/>
                <a:ea typeface="+mn-ea"/>
                <a:cs typeface="+mn-cs"/>
              </a:rPr>
              <a:t>Most meals in Costa Rica are very similar. Rice and beans are the basis of many Costa Rican meals. Gallo Pinto, the national dish of fried rice and black beans, is predominantly served as a breakfast. At lunch Gallo Pinto becomes </a:t>
            </a:r>
            <a:r>
              <a:rPr lang="en-US" sz="1200" kern="1200" dirty="0" err="1" smtClean="0">
                <a:solidFill>
                  <a:schemeClr val="tx1"/>
                </a:solidFill>
                <a:latin typeface="+mn-lt"/>
                <a:ea typeface="+mn-ea"/>
                <a:cs typeface="+mn-cs"/>
              </a:rPr>
              <a:t>Casado</a:t>
            </a:r>
            <a:r>
              <a:rPr lang="en-US" sz="1200" kern="1200" dirty="0" smtClean="0">
                <a:solidFill>
                  <a:schemeClr val="tx1"/>
                </a:solidFill>
                <a:latin typeface="+mn-lt"/>
                <a:ea typeface="+mn-ea"/>
                <a:cs typeface="+mn-cs"/>
              </a:rPr>
              <a:t>: rice and beans enhanced with cabbage and tomato salad, fried </a:t>
            </a:r>
            <a:r>
              <a:rPr lang="en-US" sz="1200" kern="1200" dirty="0" err="1" smtClean="0">
                <a:solidFill>
                  <a:schemeClr val="tx1"/>
                </a:solidFill>
                <a:latin typeface="+mn-lt"/>
                <a:ea typeface="+mn-ea"/>
                <a:cs typeface="+mn-cs"/>
              </a:rPr>
              <a:t>platains</a:t>
            </a:r>
            <a:r>
              <a:rPr lang="en-US" sz="1200" kern="1200" dirty="0" smtClean="0">
                <a:solidFill>
                  <a:schemeClr val="tx1"/>
                </a:solidFill>
                <a:latin typeface="+mn-lt"/>
                <a:ea typeface="+mn-ea"/>
                <a:cs typeface="+mn-cs"/>
              </a:rPr>
              <a:t>, and meat. At dinnertime chicken or beef is added to this meal.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Fresco</a:t>
            </a:r>
            <a:r>
              <a:rPr lang="en-US" sz="1200" kern="1200" baseline="0" dirty="0" smtClean="0">
                <a:solidFill>
                  <a:schemeClr val="tx1"/>
                </a:solidFill>
                <a:latin typeface="+mn-lt"/>
                <a:ea typeface="+mn-ea"/>
                <a:cs typeface="+mn-cs"/>
              </a:rPr>
              <a:t> de </a:t>
            </a:r>
            <a:r>
              <a:rPr lang="en-US" sz="1200" kern="1200" baseline="0" dirty="0" err="1" smtClean="0">
                <a:solidFill>
                  <a:schemeClr val="tx1"/>
                </a:solidFill>
                <a:latin typeface="+mn-lt"/>
                <a:ea typeface="+mn-ea"/>
                <a:cs typeface="+mn-cs"/>
              </a:rPr>
              <a:t>Frutas</a:t>
            </a:r>
            <a:r>
              <a:rPr lang="en-US" sz="1200" kern="1200" baseline="0" dirty="0" smtClean="0">
                <a:solidFill>
                  <a:schemeClr val="tx1"/>
                </a:solidFill>
                <a:latin typeface="+mn-lt"/>
                <a:ea typeface="+mn-ea"/>
                <a:cs typeface="+mn-cs"/>
              </a:rPr>
              <a:t> – made with either water or milk and your choice of fruit</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dirty="0" smtClean="0"/>
              <a:t>MacDonald's, Burger King and all the others have HOME DELIVERY in Costa Rica!  This is not a good thing if you are on a diet.</a:t>
            </a:r>
            <a:br>
              <a:rPr lang="en-US" dirty="0" smtClean="0"/>
            </a:b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3EBF37A-49D6-41C9-801E-FF994A52D54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Horchata</a:t>
            </a:r>
            <a:r>
              <a:rPr lang="en-US" dirty="0" smtClean="0"/>
              <a:t> –</a:t>
            </a:r>
            <a:r>
              <a:rPr lang="en-US" baseline="0" dirty="0" smtClean="0"/>
              <a:t> cinnamon flavored drink made from cornmeal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Chicharrones</a:t>
            </a:r>
            <a:r>
              <a:rPr lang="en-US" baseline="0" dirty="0" smtClean="0"/>
              <a:t> – deep fried pig skin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Olla de Carne – beef stew or other typical soup dishes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typical </a:t>
            </a:r>
            <a:r>
              <a:rPr lang="en-US" dirty="0" err="1" smtClean="0"/>
              <a:t>Tico</a:t>
            </a:r>
            <a:r>
              <a:rPr lang="en-US" dirty="0" smtClean="0"/>
              <a:t> dish is olla de carne (meat pot), a nourishing stew that consists of a small portion of beef and many vegetable common to the region: </a:t>
            </a:r>
            <a:r>
              <a:rPr lang="en-US" dirty="0" err="1" smtClean="0"/>
              <a:t>nampi</a:t>
            </a:r>
            <a:r>
              <a:rPr lang="en-US" dirty="0" smtClean="0"/>
              <a:t> and </a:t>
            </a:r>
            <a:r>
              <a:rPr lang="en-US" dirty="0" err="1" smtClean="0"/>
              <a:t>camote</a:t>
            </a:r>
            <a:r>
              <a:rPr lang="en-US" dirty="0" smtClean="0"/>
              <a:t>, both belonging to the sweet potato family, chayote (water squash), potatoes, and carrots and as per every meal, served with rice. There’s also olla podrida, another Costa Rican favorite. This stew owes its distinct flavor to the vegetables used in it: yucca, green plantain, sweet potato, </a:t>
            </a:r>
            <a:r>
              <a:rPr lang="en-US" dirty="0" err="1" smtClean="0"/>
              <a:t>tannia</a:t>
            </a:r>
            <a:r>
              <a:rPr lang="en-US" dirty="0" smtClean="0"/>
              <a:t>, </a:t>
            </a:r>
            <a:r>
              <a:rPr lang="en-US" dirty="0" err="1" smtClean="0"/>
              <a:t>tacacos</a:t>
            </a:r>
            <a:r>
              <a:rPr lang="en-US" dirty="0" smtClean="0"/>
              <a:t>, taro, pumpkin, carrot, </a:t>
            </a:r>
            <a:r>
              <a:rPr lang="en-US" dirty="0" err="1" smtClean="0"/>
              <a:t>cho-cho</a:t>
            </a:r>
            <a:r>
              <a:rPr lang="en-US" dirty="0" smtClean="0"/>
              <a:t>, onion, cabbage, and whatever else the cook deems worthy. </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3EBF37A-49D6-41C9-801E-FF994A52D54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26 National Parks and 160</a:t>
            </a:r>
            <a:r>
              <a:rPr lang="en-US" baseline="0" dirty="0" smtClean="0"/>
              <a:t> protected areas that comprise ¼ of Costa Rica.  4.5% of world’s </a:t>
            </a:r>
            <a:r>
              <a:rPr lang="en-US" baseline="0" dirty="0" smtClean="0"/>
              <a:t>biological species </a:t>
            </a:r>
            <a:r>
              <a:rPr lang="en-US" baseline="0" dirty="0" smtClean="0"/>
              <a:t>found in Costa Rica.</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Tortuguero</a:t>
            </a:r>
            <a:r>
              <a:rPr lang="en-US" baseline="0" dirty="0" smtClean="0"/>
              <a:t> National Park:  </a:t>
            </a:r>
            <a:r>
              <a:rPr lang="en-US" sz="1200" b="0" kern="1200" dirty="0" err="1" smtClean="0">
                <a:solidFill>
                  <a:schemeClr val="tx1"/>
                </a:solidFill>
                <a:latin typeface="+mn-lt"/>
                <a:ea typeface="+mn-ea"/>
                <a:cs typeface="+mn-cs"/>
              </a:rPr>
              <a:t>Tortuguero</a:t>
            </a:r>
            <a:r>
              <a:rPr lang="en-US" sz="1200" b="0" kern="1200" dirty="0" smtClean="0">
                <a:solidFill>
                  <a:schemeClr val="tx1"/>
                </a:solidFill>
                <a:latin typeface="+mn-lt"/>
                <a:ea typeface="+mn-ea"/>
                <a:cs typeface="+mn-cs"/>
              </a:rPr>
              <a:t> is one of the Costa Rica's most popular national parks (3</a:t>
            </a:r>
            <a:r>
              <a:rPr lang="en-US" sz="1200" b="0" kern="1200" baseline="30000" dirty="0" smtClean="0">
                <a:solidFill>
                  <a:schemeClr val="tx1"/>
                </a:solidFill>
                <a:latin typeface="+mn-lt"/>
                <a:ea typeface="+mn-ea"/>
                <a:cs typeface="+mn-cs"/>
              </a:rPr>
              <a:t>rd</a:t>
            </a:r>
            <a:r>
              <a:rPr lang="en-US" sz="1200" b="0" kern="1200" baseline="0" dirty="0" smtClean="0">
                <a:solidFill>
                  <a:schemeClr val="tx1"/>
                </a:solidFill>
                <a:latin typeface="+mn-lt"/>
                <a:ea typeface="+mn-ea"/>
                <a:cs typeface="+mn-cs"/>
              </a:rPr>
              <a:t> most visited </a:t>
            </a:r>
            <a:r>
              <a:rPr lang="en-US" sz="1200" b="0" kern="1200" baseline="0" dirty="0" err="1" smtClean="0">
                <a:solidFill>
                  <a:schemeClr val="tx1"/>
                </a:solidFill>
                <a:latin typeface="+mn-lt"/>
                <a:ea typeface="+mn-ea"/>
                <a:cs typeface="+mn-cs"/>
              </a:rPr>
              <a:t>nat’l</a:t>
            </a:r>
            <a:r>
              <a:rPr lang="en-US" sz="1200" b="0" kern="1200" baseline="0" dirty="0" smtClean="0">
                <a:solidFill>
                  <a:schemeClr val="tx1"/>
                </a:solidFill>
                <a:latin typeface="+mn-lt"/>
                <a:ea typeface="+mn-ea"/>
                <a:cs typeface="+mn-cs"/>
              </a:rPr>
              <a:t> park even though accessible by boat or plane only)</a:t>
            </a:r>
            <a:r>
              <a:rPr lang="en-US" sz="1200" b="0" kern="1200" dirty="0" smtClean="0">
                <a:solidFill>
                  <a:schemeClr val="tx1"/>
                </a:solidFill>
                <a:latin typeface="+mn-lt"/>
                <a:ea typeface="+mn-ea"/>
                <a:cs typeface="+mn-cs"/>
              </a:rPr>
              <a:t>. It was created in 1975, as a refuge for nesting sea turtles. The park protects 22 miles of beach for turtles to lay their eggs away from poachers. Four out of seven of the known types of sea turtles in the world nest in </a:t>
            </a:r>
            <a:r>
              <a:rPr lang="en-US" sz="1200" b="0" kern="1200" dirty="0" err="1" smtClean="0">
                <a:solidFill>
                  <a:schemeClr val="tx1"/>
                </a:solidFill>
                <a:latin typeface="+mn-lt"/>
                <a:ea typeface="+mn-ea"/>
                <a:cs typeface="+mn-cs"/>
              </a:rPr>
              <a:t>Tortuguero</a:t>
            </a:r>
            <a:r>
              <a:rPr lang="en-US" sz="1200" b="0" kern="1200" dirty="0" smtClean="0">
                <a:solidFill>
                  <a:schemeClr val="tx1"/>
                </a:solidFill>
                <a:latin typeface="+mn-lt"/>
                <a:ea typeface="+mn-ea"/>
                <a:cs typeface="+mn-cs"/>
              </a:rPr>
              <a:t>.</a:t>
            </a:r>
            <a:r>
              <a:rPr lang="en-US" dirty="0" smtClean="0"/>
              <a:t>  Tropical</a:t>
            </a:r>
            <a:r>
              <a:rPr lang="en-US" baseline="0" dirty="0" smtClean="0"/>
              <a:t> climate, is very humid and receives an average of 250 inches or rain annually.</a:t>
            </a:r>
          </a:p>
          <a:p>
            <a:endParaRPr lang="en-US" dirty="0" smtClean="0"/>
          </a:p>
          <a:p>
            <a:endParaRPr lang="en-US" dirty="0" smtClean="0"/>
          </a:p>
          <a:p>
            <a:r>
              <a:rPr lang="en-US" dirty="0" err="1" smtClean="0"/>
              <a:t>Monteverde</a:t>
            </a:r>
            <a:r>
              <a:rPr lang="en-US" dirty="0" smtClean="0"/>
              <a:t> Cloud Forest Reserve –</a:t>
            </a:r>
            <a:r>
              <a:rPr lang="en-US" baseline="0" dirty="0" smtClean="0"/>
              <a:t> Largest number of orchids in the world.  Popular destination for ecotourism</a:t>
            </a:r>
            <a:endParaRPr lang="en-US" dirty="0" smtClean="0"/>
          </a:p>
          <a:p>
            <a:endParaRPr lang="en-US" dirty="0" smtClean="0"/>
          </a:p>
          <a:p>
            <a:r>
              <a:rPr lang="en-US" dirty="0" smtClean="0"/>
              <a:t>Manuel Antonio</a:t>
            </a:r>
            <a:r>
              <a:rPr lang="en-US" baseline="0" dirty="0" smtClean="0"/>
              <a:t> Nat’l Park – smallest </a:t>
            </a:r>
            <a:r>
              <a:rPr lang="en-US" baseline="0" dirty="0" err="1" smtClean="0"/>
              <a:t>nat’l</a:t>
            </a:r>
            <a:r>
              <a:rPr lang="en-US" baseline="0" dirty="0" smtClean="0"/>
              <a:t> park in CR but second visited park.  Beautiful beaches with  many different animal species to see (sloths, birds, 3 of the 4 kinds of monkeys, bats, snakes, iguanas, etc.).  But, visitors must vacate the park by 4pm each day to allow for crocodiles to return to the area each evening!</a:t>
            </a:r>
            <a:endParaRPr lang="en-US" dirty="0"/>
          </a:p>
        </p:txBody>
      </p:sp>
      <p:sp>
        <p:nvSpPr>
          <p:cNvPr id="4" name="Slide Number Placeholder 3"/>
          <p:cNvSpPr>
            <a:spLocks noGrp="1"/>
          </p:cNvSpPr>
          <p:nvPr>
            <p:ph type="sldNum" sz="quarter" idx="10"/>
          </p:nvPr>
        </p:nvSpPr>
        <p:spPr/>
        <p:txBody>
          <a:bodyPr/>
          <a:lstStyle/>
          <a:p>
            <a:fld id="{83EBF37A-49D6-41C9-801E-FF994A52D549}"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200 mammal species in</a:t>
            </a:r>
            <a:r>
              <a:rPr lang="en-US" baseline="0" dirty="0" smtClean="0"/>
              <a:t> Costa Rica, 100 of which are bats.</a:t>
            </a:r>
            <a:endParaRPr lang="en-US" dirty="0" smtClean="0"/>
          </a:p>
          <a:p>
            <a:endParaRPr lang="en-US" dirty="0" smtClean="0"/>
          </a:p>
          <a:p>
            <a:r>
              <a:rPr lang="en-US" dirty="0" smtClean="0"/>
              <a:t>There are about 52 species of hummingbirds in Costa Rica, making Costa Rica a true North American hummingbird capitol.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Monkeys are one of the most common mammals in Costa Rica – next to bats. There are about four common species of monkeys in Costa Rica, including the Howler money, Spider money, white-faced capuchin, and the squirrel monkey. Most monkeys live in groups of 10 to 40 with other animals. </a:t>
            </a:r>
          </a:p>
          <a:p>
            <a:endParaRPr lang="en-US" baseline="0" dirty="0" smtClean="0"/>
          </a:p>
          <a:p>
            <a:r>
              <a:rPr lang="en-US" dirty="0" smtClean="0"/>
              <a:t>A young three-toed sloth dangles languidly from vines in </a:t>
            </a:r>
            <a:r>
              <a:rPr lang="en-US" dirty="0" err="1" smtClean="0"/>
              <a:t>Osa</a:t>
            </a:r>
            <a:r>
              <a:rPr lang="en-US" dirty="0" smtClean="0"/>
              <a:t> Peninsula. Solitary, arboreal, and nocturnal creatures, sloths use their long, prominent claws for climbing around the rain forest canopies of Central and South America. The world’s slowest mammals, sloths spend an average of 18 hours a day sleeping and are most active from dusk until dawn.</a:t>
            </a:r>
          </a:p>
          <a:p>
            <a:endParaRPr lang="en-US" baseline="0" dirty="0" smtClean="0"/>
          </a:p>
          <a:p>
            <a:r>
              <a:rPr lang="en-US" dirty="0" smtClean="0"/>
              <a:t>Bug-</a:t>
            </a:r>
            <a:r>
              <a:rPr lang="en-US" dirty="0" err="1" smtClean="0"/>
              <a:t>phobists</a:t>
            </a:r>
            <a:r>
              <a:rPr lang="en-US" dirty="0" smtClean="0"/>
              <a:t> look out! There are about 750,000 species of insects that live in Costa Rica, including about 20,000 different types of spiders!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Costa Rica has more than 1,250 types of butterflies. That's about 10% of all known butterfly species. Farms in Costa Rica breed the insects and sell them to zoos. </a:t>
            </a:r>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850 species of birds with 52 different hummingbird species, 1,000 species of butterflies, 220 species of reptiles, 9,000 species of plants, and 34,000 species of insects, the majority of which are spiders (20,000)!</a:t>
            </a:r>
            <a:endParaRPr lang="en-US" sz="1200" b="1" kern="1200" dirty="0" smtClean="0">
              <a:solidFill>
                <a:schemeClr val="tx1"/>
              </a:solidFill>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3EBF37A-49D6-41C9-801E-FF994A52D549}"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color represents important aspects of Costa Rica:</a:t>
            </a:r>
          </a:p>
          <a:p>
            <a:endParaRPr lang="en-US" dirty="0" smtClean="0"/>
          </a:p>
          <a:p>
            <a:r>
              <a:rPr lang="en-US" dirty="0" smtClean="0"/>
              <a:t>Blue means the sky, opportunities at reach, intellectual thinking, perseverance to accomplish a goal, infinite, eternity, and ideals of the religious and spiritual desires.</a:t>
            </a:r>
          </a:p>
          <a:p>
            <a:endParaRPr lang="en-US" dirty="0" smtClean="0"/>
          </a:p>
          <a:p>
            <a:r>
              <a:rPr lang="en-US" dirty="0" smtClean="0"/>
              <a:t>White means clear thinking, happiness, wisdom, power and beauty of the sky, the driving force of initiatives to search for new endeavors, and the peace of Costa Rica.</a:t>
            </a:r>
          </a:p>
          <a:p>
            <a:endParaRPr lang="en-US" dirty="0" smtClean="0"/>
          </a:p>
          <a:p>
            <a:r>
              <a:rPr lang="en-US" dirty="0" smtClean="0"/>
              <a:t>Red means the warmth of Costa Rican people, their love to live, their blood shed for freedom, and their generous attitude.</a:t>
            </a:r>
          </a:p>
          <a:p>
            <a:endParaRPr lang="en-US" dirty="0" smtClean="0"/>
          </a:p>
          <a:p>
            <a:r>
              <a:rPr lang="en-US" b="1" dirty="0" smtClean="0"/>
              <a:t>National Shield:</a:t>
            </a:r>
          </a:p>
          <a:p>
            <a:r>
              <a:rPr lang="en-US" dirty="0" smtClean="0"/>
              <a:t/>
            </a:r>
            <a:br>
              <a:rPr lang="en-US" dirty="0" smtClean="0"/>
            </a:br>
            <a:r>
              <a:rPr lang="en-US" dirty="0" smtClean="0"/>
              <a:t>"America Central" (</a:t>
            </a:r>
            <a:r>
              <a:rPr lang="en-US" sz="1200" b="0" kern="1200" dirty="0" smtClean="0">
                <a:solidFill>
                  <a:schemeClr val="tx1"/>
                </a:solidFill>
                <a:latin typeface="+mn-lt"/>
                <a:ea typeface="+mn-ea"/>
                <a:cs typeface="+mn-cs"/>
              </a:rPr>
              <a:t>Central America</a:t>
            </a:r>
            <a:r>
              <a:rPr lang="en-US" dirty="0" smtClean="0"/>
              <a:t>) is imprinted in silver letters on the blue ribbon at the top of the coat-of-arms. The two branches of myrtle closing the coat-of-arms represent the peace of Costa Rica. On the white ribbon that joins the branches, the title "</a:t>
            </a:r>
            <a:r>
              <a:rPr lang="en-US" dirty="0" err="1" smtClean="0"/>
              <a:t>Republica</a:t>
            </a:r>
            <a:r>
              <a:rPr lang="en-US" dirty="0" smtClean="0"/>
              <a:t> de Costa Rica" (Republic of Costa Rica) is imprinted in golden letters. The seven stars above the volcanoes represent the seven provinces of Costa Rica: Alajuela, </a:t>
            </a:r>
            <a:r>
              <a:rPr lang="en-US" sz="1200" b="0" kern="1200" dirty="0" smtClean="0">
                <a:solidFill>
                  <a:schemeClr val="tx1"/>
                </a:solidFill>
                <a:latin typeface="+mn-lt"/>
                <a:ea typeface="+mn-ea"/>
                <a:cs typeface="+mn-cs"/>
              </a:rPr>
              <a:t>Cartago</a:t>
            </a:r>
            <a:r>
              <a:rPr lang="en-US" dirty="0" smtClean="0"/>
              <a:t> , Guanacaste, Heredia, Limon, Puntarenas, and </a:t>
            </a:r>
            <a:r>
              <a:rPr lang="en-US" sz="1200" b="0" kern="1200" dirty="0" smtClean="0">
                <a:solidFill>
                  <a:schemeClr val="tx1"/>
                </a:solidFill>
                <a:latin typeface="+mn-lt"/>
                <a:ea typeface="+mn-ea"/>
                <a:cs typeface="+mn-cs"/>
                <a:hlinkClick r:id="rId3"/>
              </a:rPr>
              <a:t>San Jose</a:t>
            </a:r>
            <a:r>
              <a:rPr lang="en-US" dirty="0" smtClean="0"/>
              <a:t>.</a:t>
            </a:r>
          </a:p>
          <a:p>
            <a:r>
              <a:rPr lang="en-US" dirty="0" smtClean="0"/>
              <a:t>The volcanoes represent the three Costa Rica's mountain range systems. They form a valley and divide the country in two parts. The two oceans represent the Atlantic and Pacific oceans. The merchant ships sailing on each ocean represent the cultural and commercial exchange between Costa Rica and the rest of the world. The rising sun represents the prosperity of Costa Rica.</a:t>
            </a:r>
          </a:p>
          <a:p>
            <a:r>
              <a:rPr lang="en-US" dirty="0" smtClean="0"/>
              <a:t>The small circles on both sides of the coat represent the coffee beans, "Golden Beans.“</a:t>
            </a:r>
          </a:p>
          <a:p>
            <a:endParaRPr lang="en-US" dirty="0" smtClean="0"/>
          </a:p>
          <a:p>
            <a:r>
              <a:rPr lang="en-US" b="1" dirty="0" smtClean="0"/>
              <a:t>Unofficial Motto:</a:t>
            </a:r>
            <a:r>
              <a:rPr lang="en-US" dirty="0" smtClean="0"/>
              <a:t> "</a:t>
            </a:r>
            <a:r>
              <a:rPr lang="en-US" dirty="0" err="1" smtClean="0"/>
              <a:t>Pura</a:t>
            </a:r>
            <a:r>
              <a:rPr lang="en-US" dirty="0" smtClean="0"/>
              <a:t> Vida."- the words convey the state of happiness, peace, and tranquility that the political stability and freedom bring to Costa Ricans.</a:t>
            </a:r>
            <a:br>
              <a:rPr lang="en-US" dirty="0" smtClean="0"/>
            </a:br>
            <a:r>
              <a:rPr lang="en-US" dirty="0" smtClean="0"/>
              <a:t>The phrase actually comes from a 1956 Mexican movie, "</a:t>
            </a:r>
            <a:r>
              <a:rPr lang="en-US" dirty="0" err="1" smtClean="0"/>
              <a:t>Pura</a:t>
            </a:r>
            <a:r>
              <a:rPr lang="en-US" dirty="0" smtClean="0"/>
              <a:t> Vida!" By 1970 Costa Ricans were using the expression on a daily basis. The expression "</a:t>
            </a:r>
            <a:r>
              <a:rPr lang="en-US" dirty="0" err="1" smtClean="0"/>
              <a:t>Pura</a:t>
            </a:r>
            <a:r>
              <a:rPr lang="en-US" dirty="0" smtClean="0"/>
              <a:t> Vida" has become so popular that has been added to Costa Rican Spanish dictionaries as an idiom to greet, or to show appreciation</a:t>
            </a:r>
            <a:r>
              <a:rPr lang="en-US" dirty="0" smtClean="0"/>
              <a:t>.</a:t>
            </a:r>
          </a:p>
          <a:p>
            <a:endParaRPr lang="en-US" dirty="0" smtClean="0"/>
          </a:p>
          <a:p>
            <a:r>
              <a:rPr lang="en-US" dirty="0" smtClean="0"/>
              <a:t>At 7:00 am in the morning every radio station forecast a national anthem and then the most important news and announcements for the day. </a:t>
            </a:r>
            <a:endParaRPr lang="en-US" dirty="0" smtClean="0"/>
          </a:p>
          <a:p>
            <a:endParaRPr lang="en-US" dirty="0"/>
          </a:p>
        </p:txBody>
      </p:sp>
      <p:sp>
        <p:nvSpPr>
          <p:cNvPr id="4" name="Slide Number Placeholder 3"/>
          <p:cNvSpPr>
            <a:spLocks noGrp="1"/>
          </p:cNvSpPr>
          <p:nvPr>
            <p:ph type="sldNum" sz="quarter" idx="10"/>
          </p:nvPr>
        </p:nvSpPr>
        <p:spPr/>
        <p:txBody>
          <a:bodyPr/>
          <a:lstStyle/>
          <a:p>
            <a:fld id="{83EBF37A-49D6-41C9-801E-FF994A52D54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It’s </a:t>
            </a:r>
            <a:r>
              <a:rPr lang="en-US" baseline="0" dirty="0" smtClean="0"/>
              <a:t>divided into 7 provinces, the capital is San Jose in the central valley </a:t>
            </a:r>
            <a:r>
              <a:rPr lang="en-US" sz="1200" b="0" kern="1200" dirty="0" smtClean="0">
                <a:solidFill>
                  <a:schemeClr val="tx1"/>
                </a:solidFill>
                <a:latin typeface="+mn-lt"/>
                <a:ea typeface="+mn-ea"/>
                <a:cs typeface="+mn-cs"/>
              </a:rPr>
              <a:t>and its largest city. </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San Jose is home to about half of the population of Costa Rica. </a:t>
            </a:r>
            <a:endParaRPr lang="en-US" baseline="0" dirty="0" smtClean="0"/>
          </a:p>
          <a:p>
            <a:endParaRPr lang="en-US" baseline="0" dirty="0" smtClean="0"/>
          </a:p>
          <a:p>
            <a:r>
              <a:rPr lang="en-US" baseline="0" dirty="0" smtClean="0"/>
              <a:t>96% literacy rate</a:t>
            </a:r>
          </a:p>
          <a:p>
            <a:r>
              <a:rPr lang="en-US" baseline="0" dirty="0" smtClean="0"/>
              <a:t> ¾ population Roman Catholic</a:t>
            </a:r>
          </a:p>
          <a:p>
            <a:r>
              <a:rPr lang="en-US" baseline="0" dirty="0" smtClean="0"/>
              <a:t>Ethnicity:  White – 94%, 3% black, Amerindian 1%, Chinese 1%, Other 1%  </a:t>
            </a:r>
          </a:p>
          <a:p>
            <a:endParaRPr lang="en-US" baseline="0" dirty="0" smtClean="0"/>
          </a:p>
          <a:p>
            <a:r>
              <a:rPr lang="en-US" baseline="0" dirty="0" smtClean="0"/>
              <a:t>Just elected first woman president of Costa Rica, Laura Chinchilla</a:t>
            </a:r>
          </a:p>
          <a:p>
            <a:endParaRPr lang="en-US" baseline="0" dirty="0" smtClean="0"/>
          </a:p>
          <a:p>
            <a:endParaRPr lang="en-US" dirty="0" smtClean="0"/>
          </a:p>
          <a:p>
            <a:r>
              <a:rPr lang="en-US" dirty="0" smtClean="0"/>
              <a:t>2 seasons,</a:t>
            </a:r>
            <a:r>
              <a:rPr lang="en-US" baseline="0" dirty="0" smtClean="0"/>
              <a:t> winter (May-June thru November) and summer (December through April-May).  Almost all rainfall happens during the winter months</a:t>
            </a:r>
            <a:endParaRPr lang="en-US" dirty="0" smtClean="0"/>
          </a:p>
          <a:p>
            <a:endParaRPr lang="en-US" baseline="0" dirty="0" smtClean="0"/>
          </a:p>
          <a:p>
            <a:r>
              <a:rPr lang="en-US" sz="1200" b="1" kern="1200" dirty="0" smtClean="0">
                <a:solidFill>
                  <a:schemeClr val="tx1"/>
                </a:solidFill>
                <a:latin typeface="+mn-lt"/>
                <a:ea typeface="+mn-ea"/>
                <a:cs typeface="+mn-cs"/>
              </a:rPr>
              <a:t>1821:</a:t>
            </a:r>
            <a:r>
              <a:rPr lang="en-US" dirty="0" smtClean="0"/>
              <a:t/>
            </a:r>
            <a:br>
              <a:rPr lang="en-US" dirty="0" smtClean="0"/>
            </a:br>
            <a:r>
              <a:rPr lang="en-US" sz="1200" b="0" kern="1200" dirty="0" smtClean="0">
                <a:solidFill>
                  <a:schemeClr val="tx1"/>
                </a:solidFill>
                <a:latin typeface="+mn-lt"/>
                <a:ea typeface="+mn-ea"/>
                <a:cs typeface="+mn-cs"/>
              </a:rPr>
              <a:t>Costa Rica gains its independence from Spain and joins the Mexican Empire.</a:t>
            </a:r>
            <a:endParaRPr lang="en-US" dirty="0" smtClean="0"/>
          </a:p>
          <a:p>
            <a:r>
              <a:rPr lang="en-US" sz="1200" b="1" kern="1200" dirty="0" smtClean="0">
                <a:solidFill>
                  <a:schemeClr val="tx1"/>
                </a:solidFill>
                <a:latin typeface="+mn-lt"/>
                <a:ea typeface="+mn-ea"/>
                <a:cs typeface="+mn-cs"/>
              </a:rPr>
              <a:t>1823:</a:t>
            </a:r>
            <a:r>
              <a:rPr lang="en-US" dirty="0" smtClean="0"/>
              <a:t/>
            </a:r>
            <a:br>
              <a:rPr lang="en-US" dirty="0" smtClean="0"/>
            </a:br>
            <a:r>
              <a:rPr lang="en-US" sz="1200" b="0" kern="1200" dirty="0" smtClean="0">
                <a:solidFill>
                  <a:schemeClr val="tx1"/>
                </a:solidFill>
                <a:latin typeface="+mn-lt"/>
                <a:ea typeface="+mn-ea"/>
                <a:cs typeface="+mn-cs"/>
              </a:rPr>
              <a:t>The Mexican Empire dissolves; Costa Rica joins El Salvador, Guatemala, Honduras and Nicaragua as the United Provinces of Central America.</a:t>
            </a:r>
            <a:endParaRPr lang="en-US" dirty="0" smtClean="0"/>
          </a:p>
          <a:p>
            <a:r>
              <a:rPr lang="en-US" sz="1200" b="1" kern="1200" dirty="0" smtClean="0">
                <a:solidFill>
                  <a:schemeClr val="tx1"/>
                </a:solidFill>
                <a:latin typeface="+mn-lt"/>
                <a:ea typeface="+mn-ea"/>
                <a:cs typeface="+mn-cs"/>
              </a:rPr>
              <a:t>1838:</a:t>
            </a:r>
            <a:r>
              <a:rPr lang="en-US" dirty="0" smtClean="0"/>
              <a:t/>
            </a:r>
            <a:br>
              <a:rPr lang="en-US" dirty="0" smtClean="0"/>
            </a:br>
            <a:r>
              <a:rPr lang="en-US" sz="1200" b="0" kern="1200" dirty="0" smtClean="0">
                <a:solidFill>
                  <a:schemeClr val="tx1"/>
                </a:solidFill>
                <a:latin typeface="+mn-lt"/>
                <a:ea typeface="+mn-ea"/>
                <a:cs typeface="+mn-cs"/>
              </a:rPr>
              <a:t>Costa Rica becomes a fully independent country.</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3EBF37A-49D6-41C9-801E-FF994A52D54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a:t>
            </a:r>
            <a:r>
              <a:rPr lang="en-US" dirty="0" smtClean="0"/>
              <a:t>100 volcanoes</a:t>
            </a:r>
            <a:r>
              <a:rPr lang="en-US" baseline="0" dirty="0" smtClean="0"/>
              <a:t> in Costa Rica, 4 of them considered “active”.  The last major eruption happened in the 60s and the latest activity was recorded in 2000 from Volcano </a:t>
            </a:r>
            <a:r>
              <a:rPr lang="en-US" baseline="0" dirty="0" err="1" smtClean="0"/>
              <a:t>Arenal</a:t>
            </a:r>
            <a:r>
              <a:rPr lang="en-US" baseline="0" dirty="0" smtClean="0"/>
              <a:t> (pictured here</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coastal plains separated by rugged mountains including over 100 volcanic cones, of which several are major volcanoes.</a:t>
            </a:r>
            <a:r>
              <a:rPr lang="en-US" baseline="0" dirty="0" smtClean="0"/>
              <a:t>  4 major volcanoes near capital, last major eruptions in 1960s.</a:t>
            </a:r>
          </a:p>
          <a:p>
            <a:endParaRPr lang="en-US" dirty="0"/>
          </a:p>
        </p:txBody>
      </p:sp>
      <p:sp>
        <p:nvSpPr>
          <p:cNvPr id="4" name="Slide Number Placeholder 3"/>
          <p:cNvSpPr>
            <a:spLocks noGrp="1"/>
          </p:cNvSpPr>
          <p:nvPr>
            <p:ph type="sldNum" sz="quarter" idx="10"/>
          </p:nvPr>
        </p:nvSpPr>
        <p:spPr/>
        <p:txBody>
          <a:bodyPr/>
          <a:lstStyle/>
          <a:p>
            <a:fld id="{83EBF37A-49D6-41C9-801E-FF994A52D54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Top exports used to be bananas and coffee but recently pineapples have surpassed coffee as the second highest export of agricultural products from CR.  Costa Rica is the 3</a:t>
            </a:r>
            <a:r>
              <a:rPr lang="en-US" baseline="30000" dirty="0" smtClean="0"/>
              <a:t>rd</a:t>
            </a:r>
            <a:r>
              <a:rPr lang="en-US" baseline="0" dirty="0" smtClean="0"/>
              <a:t> largest exporter of melons in the world.  </a:t>
            </a:r>
          </a:p>
          <a:p>
            <a:endParaRPr lang="en-US" baseline="0" dirty="0" smtClean="0"/>
          </a:p>
          <a:p>
            <a:r>
              <a:rPr lang="en-US" baseline="0" dirty="0" smtClean="0"/>
              <a:t>Other things that are grown and exported from Costa Rica include sugar, corn, rice, beans, beef and ornamental plants.</a:t>
            </a:r>
          </a:p>
          <a:p>
            <a:endParaRPr lang="en-US" baseline="0" dirty="0" smtClean="0"/>
          </a:p>
        </p:txBody>
      </p:sp>
      <p:sp>
        <p:nvSpPr>
          <p:cNvPr id="4" name="Slide Number Placeholder 3"/>
          <p:cNvSpPr>
            <a:spLocks noGrp="1"/>
          </p:cNvSpPr>
          <p:nvPr>
            <p:ph type="sldNum" sz="quarter" idx="10"/>
          </p:nvPr>
        </p:nvSpPr>
        <p:spPr/>
        <p:txBody>
          <a:bodyPr/>
          <a:lstStyle/>
          <a:p>
            <a:fld id="{83EBF37A-49D6-41C9-801E-FF994A52D54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Tourism (eco-tourism) has surpassed both banana</a:t>
            </a:r>
            <a:r>
              <a:rPr lang="en-US" baseline="0" dirty="0" smtClean="0"/>
              <a:t> and coffee exports and foreign revenue-source for Costa </a:t>
            </a:r>
            <a:r>
              <a:rPr lang="en-US" baseline="0" dirty="0" smtClean="0"/>
              <a:t>Rica and is the second largest industry in terms of input to the economy.</a:t>
            </a:r>
            <a:endParaRPr lang="en-US" baseline="0" dirty="0" smtClean="0"/>
          </a:p>
          <a:p>
            <a:r>
              <a:rPr lang="en-US" baseline="0" dirty="0" smtClean="0"/>
              <a:t>Electronic parts (Intel has a large facility in Costa Rica) </a:t>
            </a:r>
            <a:r>
              <a:rPr lang="en-US" baseline="0" dirty="0" smtClean="0"/>
              <a:t>is the #1 industry in Costa Rica.   Healthcare </a:t>
            </a:r>
            <a:r>
              <a:rPr lang="en-US" baseline="0" dirty="0" smtClean="0"/>
              <a:t>products </a:t>
            </a:r>
            <a:r>
              <a:rPr lang="en-US" baseline="0" dirty="0" smtClean="0"/>
              <a:t>is </a:t>
            </a:r>
            <a:r>
              <a:rPr lang="en-US" baseline="0" dirty="0" smtClean="0"/>
              <a:t>also </a:t>
            </a:r>
            <a:r>
              <a:rPr lang="en-US" baseline="0" dirty="0" smtClean="0"/>
              <a:t>an important industry </a:t>
            </a:r>
            <a:r>
              <a:rPr lang="en-US" baseline="0" dirty="0" smtClean="0"/>
              <a:t>in CR.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3EBF37A-49D6-41C9-801E-FF994A52D54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smtClean="0"/>
              <a:t>96%</a:t>
            </a:r>
            <a:r>
              <a:rPr lang="en-US" baseline="0" dirty="0" smtClean="0"/>
              <a:t> literacy rate in CR.  </a:t>
            </a:r>
          </a:p>
          <a:p>
            <a:endParaRPr lang="en-US" baseline="0" dirty="0" smtClean="0"/>
          </a:p>
          <a:p>
            <a:r>
              <a:rPr lang="en-US" sz="1200" b="1" kern="1200" dirty="0" smtClean="0">
                <a:solidFill>
                  <a:schemeClr val="tx1"/>
                </a:solidFill>
                <a:latin typeface="+mn-lt"/>
                <a:ea typeface="+mn-ea"/>
                <a:cs typeface="+mn-cs"/>
              </a:rPr>
              <a:t>Costa Rica was one of the first countries in the world to make education free and required for all </a:t>
            </a:r>
            <a:r>
              <a:rPr lang="en-US" sz="1200" b="1" kern="1200" dirty="0" smtClean="0">
                <a:solidFill>
                  <a:schemeClr val="tx1"/>
                </a:solidFill>
                <a:latin typeface="+mn-lt"/>
                <a:ea typeface="+mn-ea"/>
                <a:cs typeface="+mn-cs"/>
              </a:rPr>
              <a:t>children</a:t>
            </a:r>
          </a:p>
          <a:p>
            <a:endParaRPr lang="en-US" sz="1200" b="1" kern="1200" dirty="0" smtClean="0">
              <a:solidFill>
                <a:schemeClr val="tx1"/>
              </a:solidFill>
              <a:latin typeface="+mn-lt"/>
              <a:ea typeface="+mn-ea"/>
              <a:cs typeface="+mn-cs"/>
            </a:endParaRPr>
          </a:p>
          <a:p>
            <a:r>
              <a:rPr lang="en-US" dirty="0" err="1" smtClean="0"/>
              <a:t>Ticos</a:t>
            </a:r>
            <a:r>
              <a:rPr lang="en-US" dirty="0" smtClean="0"/>
              <a:t> is the collective common name that Costa Ricans cell themselves.  More specifically, a </a:t>
            </a:r>
            <a:r>
              <a:rPr lang="en-US" dirty="0" err="1" smtClean="0"/>
              <a:t>Tica</a:t>
            </a:r>
            <a:r>
              <a:rPr lang="en-US" dirty="0" smtClean="0"/>
              <a:t> is a female Costa Rican and a </a:t>
            </a:r>
            <a:r>
              <a:rPr lang="en-US" dirty="0" err="1" smtClean="0"/>
              <a:t>Tico</a:t>
            </a:r>
            <a:r>
              <a:rPr lang="en-US" dirty="0" smtClean="0"/>
              <a:t> is a male.  </a:t>
            </a:r>
          </a:p>
          <a:p>
            <a:r>
              <a:rPr lang="en-US" dirty="0" smtClean="0"/>
              <a:t>The name comes from a preference </a:t>
            </a:r>
            <a:r>
              <a:rPr lang="en-US" dirty="0" err="1" smtClean="0"/>
              <a:t>Ticos</a:t>
            </a:r>
            <a:r>
              <a:rPr lang="en-US" dirty="0" smtClean="0"/>
              <a:t> have of using the diminutive in their speech.  By diminutive, I mean they change everything so it means 'little something'.  For instance, a </a:t>
            </a:r>
            <a:r>
              <a:rPr lang="en-US" dirty="0" err="1" smtClean="0"/>
              <a:t>Tico</a:t>
            </a:r>
            <a:r>
              <a:rPr lang="en-US" dirty="0" smtClean="0"/>
              <a:t> might call his grandmother (</a:t>
            </a:r>
            <a:r>
              <a:rPr lang="en-US" dirty="0" err="1" smtClean="0"/>
              <a:t>abuela</a:t>
            </a:r>
            <a:r>
              <a:rPr lang="en-US" dirty="0" smtClean="0"/>
              <a:t>),  </a:t>
            </a:r>
            <a:r>
              <a:rPr lang="en-US" dirty="0" err="1" smtClean="0"/>
              <a:t>abuelita</a:t>
            </a:r>
            <a:r>
              <a:rPr lang="en-US" dirty="0" smtClean="0"/>
              <a:t>, or her house (casa) her casita.  A kiss (</a:t>
            </a:r>
            <a:r>
              <a:rPr lang="en-US" dirty="0" err="1" smtClean="0"/>
              <a:t>beso</a:t>
            </a:r>
            <a:r>
              <a:rPr lang="en-US" dirty="0" smtClean="0"/>
              <a:t>) becomes a </a:t>
            </a:r>
            <a:r>
              <a:rPr lang="en-US" dirty="0" err="1" smtClean="0"/>
              <a:t>besito</a:t>
            </a:r>
            <a:r>
              <a:rPr lang="en-US" dirty="0" smtClean="0"/>
              <a:t>!  This goes on and on and covers almost everything.  In fact, it makes learning Costa Rica style Spanish a bit harder as you have to learn these diminutives even if you don't use them.  So why </a:t>
            </a:r>
            <a:r>
              <a:rPr lang="en-US" dirty="0" err="1" smtClean="0"/>
              <a:t>Tico</a:t>
            </a:r>
            <a:r>
              <a:rPr lang="en-US" dirty="0" smtClean="0"/>
              <a:t>?  Because many people pronounced the diminutive saying  </a:t>
            </a:r>
            <a:r>
              <a:rPr lang="en-US" dirty="0" err="1" smtClean="0"/>
              <a:t>momentito</a:t>
            </a:r>
            <a:r>
              <a:rPr lang="en-US" dirty="0" smtClean="0"/>
              <a:t> (meaning just a short moment), as "</a:t>
            </a:r>
            <a:r>
              <a:rPr lang="en-US" dirty="0" err="1" smtClean="0"/>
              <a:t>momentico</a:t>
            </a:r>
            <a:r>
              <a:rPr lang="en-US" dirty="0" smtClean="0"/>
              <a:t>".  I seldom hear the old ...</a:t>
            </a:r>
            <a:r>
              <a:rPr lang="en-US" dirty="0" err="1" smtClean="0"/>
              <a:t>ico</a:t>
            </a:r>
            <a:r>
              <a:rPr lang="en-US" dirty="0" smtClean="0"/>
              <a:t> thing any more, but the ...</a:t>
            </a:r>
            <a:r>
              <a:rPr lang="en-US" dirty="0" err="1" smtClean="0"/>
              <a:t>ito</a:t>
            </a:r>
            <a:r>
              <a:rPr lang="en-US" dirty="0" smtClean="0"/>
              <a:t> or ...</a:t>
            </a:r>
            <a:r>
              <a:rPr lang="en-US" dirty="0" err="1" smtClean="0"/>
              <a:t>ita</a:t>
            </a:r>
            <a:r>
              <a:rPr lang="en-US" dirty="0" smtClean="0"/>
              <a:t> thing is alive and well</a:t>
            </a:r>
          </a:p>
          <a:p>
            <a:endParaRPr lang="en-US" dirty="0"/>
          </a:p>
        </p:txBody>
      </p:sp>
      <p:sp>
        <p:nvSpPr>
          <p:cNvPr id="4" name="Slide Number Placeholder 3"/>
          <p:cNvSpPr>
            <a:spLocks noGrp="1"/>
          </p:cNvSpPr>
          <p:nvPr>
            <p:ph type="sldNum" sz="quarter" idx="10"/>
          </p:nvPr>
        </p:nvSpPr>
        <p:spPr/>
        <p:txBody>
          <a:bodyPr/>
          <a:lstStyle/>
          <a:p>
            <a:fld id="{83EBF37A-49D6-41C9-801E-FF994A52D54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oxcart is an important part</a:t>
            </a:r>
            <a:r>
              <a:rPr lang="en-US" baseline="0" dirty="0" smtClean="0"/>
              <a:t> of CR’s history and economic development.  Prior to modern transportation methods, the oxcart was used to transport coffee beans and other crops to the ports for shipment overseas and bring imported goods into the interior of the country.  Today they are a cultural symbol of CRs past.</a:t>
            </a:r>
          </a:p>
          <a:p>
            <a:endParaRPr lang="en-US" baseline="0" dirty="0" smtClean="0"/>
          </a:p>
          <a:p>
            <a:r>
              <a:rPr lang="en-US" baseline="0" dirty="0" err="1" smtClean="0"/>
              <a:t>Tico</a:t>
            </a:r>
            <a:r>
              <a:rPr lang="en-US" baseline="0" dirty="0" smtClean="0"/>
              <a:t> and </a:t>
            </a:r>
            <a:r>
              <a:rPr lang="en-US" baseline="0" dirty="0" err="1" smtClean="0"/>
              <a:t>Tica</a:t>
            </a:r>
            <a:r>
              <a:rPr lang="en-US" baseline="0" dirty="0" smtClean="0"/>
              <a:t> wearing traditional Costa Rican costume.</a:t>
            </a:r>
            <a:endParaRPr lang="en-US" dirty="0"/>
          </a:p>
        </p:txBody>
      </p:sp>
      <p:sp>
        <p:nvSpPr>
          <p:cNvPr id="4" name="Slide Number Placeholder 3"/>
          <p:cNvSpPr>
            <a:spLocks noGrp="1"/>
          </p:cNvSpPr>
          <p:nvPr>
            <p:ph type="sldNum" sz="quarter" idx="10"/>
          </p:nvPr>
        </p:nvSpPr>
        <p:spPr/>
        <p:txBody>
          <a:bodyPr/>
          <a:lstStyle/>
          <a:p>
            <a:fld id="{83EBF37A-49D6-41C9-801E-FF994A52D54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a:t>
            </a:r>
            <a:r>
              <a:rPr lang="en-US" i="1" dirty="0" err="1" smtClean="0"/>
              <a:t>carrera</a:t>
            </a:r>
            <a:r>
              <a:rPr lang="en-US" i="1" dirty="0" smtClean="0"/>
              <a:t> de </a:t>
            </a:r>
            <a:r>
              <a:rPr lang="en-US" i="1" dirty="0" err="1" smtClean="0"/>
              <a:t>cintas</a:t>
            </a:r>
            <a:r>
              <a:rPr lang="en-US" dirty="0" smtClean="0"/>
              <a:t>, short belts with loops on one end are hung from a wire suspended between two posts. Contestants, who may be on either horses or bicycles, ride towards the wire and attempt to capture a belt by putting a peg through the loop.</a:t>
            </a:r>
            <a:endParaRPr lang="en-US" dirty="0"/>
          </a:p>
        </p:txBody>
      </p:sp>
      <p:sp>
        <p:nvSpPr>
          <p:cNvPr id="4" name="Slide Number Placeholder 3"/>
          <p:cNvSpPr>
            <a:spLocks noGrp="1"/>
          </p:cNvSpPr>
          <p:nvPr>
            <p:ph type="sldNum" sz="quarter" idx="10"/>
          </p:nvPr>
        </p:nvSpPr>
        <p:spPr/>
        <p:txBody>
          <a:bodyPr/>
          <a:lstStyle/>
          <a:p>
            <a:fld id="{83EBF37A-49D6-41C9-801E-FF994A52D54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673F3A-D9F4-45A0-B4F5-28A8AE7BF4DB}" type="datetimeFigureOut">
              <a:rPr lang="en-US" smtClean="0"/>
              <a:pPr/>
              <a:t>3/10/2010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3CF4D-30F6-42E7-8599-07AD5CB23F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73F3A-D9F4-45A0-B4F5-28A8AE7BF4DB}" type="datetimeFigureOut">
              <a:rPr lang="en-US" smtClean="0"/>
              <a:pPr/>
              <a:t>3/10/2010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3CF4D-30F6-42E7-8599-07AD5CB23F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73F3A-D9F4-45A0-B4F5-28A8AE7BF4DB}" type="datetimeFigureOut">
              <a:rPr lang="en-US" smtClean="0"/>
              <a:pPr/>
              <a:t>3/10/2010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3CF4D-30F6-42E7-8599-07AD5CB23F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73F3A-D9F4-45A0-B4F5-28A8AE7BF4DB}" type="datetimeFigureOut">
              <a:rPr lang="en-US" smtClean="0"/>
              <a:pPr/>
              <a:t>3/10/2010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3CF4D-30F6-42E7-8599-07AD5CB23F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673F3A-D9F4-45A0-B4F5-28A8AE7BF4DB}" type="datetimeFigureOut">
              <a:rPr lang="en-US" smtClean="0"/>
              <a:pPr/>
              <a:t>3/10/2010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3CF4D-30F6-42E7-8599-07AD5CB23F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673F3A-D9F4-45A0-B4F5-28A8AE7BF4DB}" type="datetimeFigureOut">
              <a:rPr lang="en-US" smtClean="0"/>
              <a:pPr/>
              <a:t>3/10/2010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3CF4D-30F6-42E7-8599-07AD5CB23F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673F3A-D9F4-45A0-B4F5-28A8AE7BF4DB}" type="datetimeFigureOut">
              <a:rPr lang="en-US" smtClean="0"/>
              <a:pPr/>
              <a:t>3/10/2010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33CF4D-30F6-42E7-8599-07AD5CB23F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673F3A-D9F4-45A0-B4F5-28A8AE7BF4DB}" type="datetimeFigureOut">
              <a:rPr lang="en-US" smtClean="0"/>
              <a:pPr/>
              <a:t>3/10/2010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33CF4D-30F6-42E7-8599-07AD5CB23F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73F3A-D9F4-45A0-B4F5-28A8AE7BF4DB}" type="datetimeFigureOut">
              <a:rPr lang="en-US" smtClean="0"/>
              <a:pPr/>
              <a:t>3/10/2010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33CF4D-30F6-42E7-8599-07AD5CB23F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73F3A-D9F4-45A0-B4F5-28A8AE7BF4DB}" type="datetimeFigureOut">
              <a:rPr lang="en-US" smtClean="0"/>
              <a:pPr/>
              <a:t>3/10/2010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3CF4D-30F6-42E7-8599-07AD5CB23F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73F3A-D9F4-45A0-B4F5-28A8AE7BF4DB}" type="datetimeFigureOut">
              <a:rPr lang="en-US" smtClean="0"/>
              <a:pPr/>
              <a:t>3/10/2010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3CF4D-30F6-42E7-8599-07AD5CB23F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73F3A-D9F4-45A0-B4F5-28A8AE7BF4DB}" type="datetimeFigureOut">
              <a:rPr lang="en-US" smtClean="0"/>
              <a:pPr/>
              <a:t>3/10/2010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3CF4D-30F6-42E7-8599-07AD5CB23F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notesSlide" Target="../notesSlides/notesSlide13.xml"/><Relationship Id="rId7" Type="http://schemas.openxmlformats.org/officeDocument/2006/relationships/image" Target="../media/image45.png"/><Relationship Id="rId12" Type="http://schemas.openxmlformats.org/officeDocument/2006/relationships/image" Target="../media/image50.jpeg"/><Relationship Id="rId2" Type="http://schemas.openxmlformats.org/officeDocument/2006/relationships/slideLayout" Target="../slideLayouts/slideLayout7.xml"/><Relationship Id="rId1" Type="http://schemas.openxmlformats.org/officeDocument/2006/relationships/audio" Target="file:///C:\Users\Clint\Desktop\howler2.wav" TargetMode="Externa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8541" y="2286000"/>
            <a:ext cx="5386924"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solidFill>
                  <a:srgbClr val="006600"/>
                </a:solidFill>
                <a:effectLst>
                  <a:outerShdw blurRad="50800" dist="39000" dir="5460000" algn="tl">
                    <a:srgbClr val="000000">
                      <a:alpha val="38000"/>
                    </a:srgbClr>
                  </a:outerShdw>
                </a:effectLst>
              </a:rPr>
              <a:t>Costa Rica</a:t>
            </a:r>
            <a:endParaRPr lang="en-US" sz="9600" b="1" cap="none" spc="0" dirty="0">
              <a:ln w="11430"/>
              <a:solidFill>
                <a:srgbClr val="006600"/>
              </a:solidFill>
              <a:effectLst>
                <a:outerShdw blurRad="50800" dist="39000" dir="5460000" algn="tl">
                  <a:srgbClr val="000000">
                    <a:alpha val="38000"/>
                  </a:srgbClr>
                </a:outerShdw>
              </a:effectLst>
            </a:endParaRPr>
          </a:p>
        </p:txBody>
      </p:sp>
      <p:pic>
        <p:nvPicPr>
          <p:cNvPr id="1026" name="Picture 2" descr="C:\Users\Clint\AppData\Local\Microsoft\Windows\Temporary Internet Files\Content.IE5\B90UNYW1\MCj04380400000[1].png"/>
          <p:cNvPicPr>
            <a:picLocks noChangeAspect="1" noChangeArrowheads="1"/>
          </p:cNvPicPr>
          <p:nvPr/>
        </p:nvPicPr>
        <p:blipFill>
          <a:blip r:embed="rId2" cstate="print"/>
          <a:srcRect/>
          <a:stretch>
            <a:fillRect/>
          </a:stretch>
        </p:blipFill>
        <p:spPr bwMode="auto">
          <a:xfrm rot="-1320000">
            <a:off x="413937" y="185335"/>
            <a:ext cx="2743200" cy="2743200"/>
          </a:xfrm>
          <a:prstGeom prst="rect">
            <a:avLst/>
          </a:prstGeom>
          <a:noFill/>
        </p:spPr>
      </p:pic>
      <p:pic>
        <p:nvPicPr>
          <p:cNvPr id="1027" name="Picture 3" descr="C:\Users\Clint\AppData\Local\Microsoft\Windows\Temporary Internet Files\Content.IE5\ADU4LXDB\MCNA00899_0000[1].wmf"/>
          <p:cNvPicPr>
            <a:picLocks noChangeAspect="1" noChangeArrowheads="1"/>
          </p:cNvPicPr>
          <p:nvPr/>
        </p:nvPicPr>
        <p:blipFill>
          <a:blip r:embed="rId3" cstate="print"/>
          <a:srcRect/>
          <a:stretch>
            <a:fillRect/>
          </a:stretch>
        </p:blipFill>
        <p:spPr bwMode="auto">
          <a:xfrm>
            <a:off x="2438400" y="4114800"/>
            <a:ext cx="4384548" cy="84307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ilando.jpg"/>
          <p:cNvPicPr>
            <a:picLocks noChangeAspect="1"/>
          </p:cNvPicPr>
          <p:nvPr/>
        </p:nvPicPr>
        <p:blipFill>
          <a:blip r:embed="rId3" cstate="print"/>
          <a:stretch>
            <a:fillRect/>
          </a:stretch>
        </p:blipFill>
        <p:spPr>
          <a:xfrm>
            <a:off x="457200" y="2057400"/>
            <a:ext cx="2833202" cy="1905000"/>
          </a:xfrm>
          <a:prstGeom prst="rect">
            <a:avLst/>
          </a:prstGeom>
        </p:spPr>
      </p:pic>
      <p:pic>
        <p:nvPicPr>
          <p:cNvPr id="4" name="Picture 3" descr="burbuja_2000_swimming_for_children_picture_6b.jpg"/>
          <p:cNvPicPr>
            <a:picLocks noChangeAspect="1"/>
          </p:cNvPicPr>
          <p:nvPr/>
        </p:nvPicPr>
        <p:blipFill>
          <a:blip r:embed="rId4" cstate="print"/>
          <a:stretch>
            <a:fillRect/>
          </a:stretch>
        </p:blipFill>
        <p:spPr>
          <a:xfrm>
            <a:off x="3810000" y="2819400"/>
            <a:ext cx="2631022" cy="1752600"/>
          </a:xfrm>
          <a:prstGeom prst="rect">
            <a:avLst/>
          </a:prstGeom>
        </p:spPr>
      </p:pic>
      <p:sp>
        <p:nvSpPr>
          <p:cNvPr id="5" name="TextBox 4"/>
          <p:cNvSpPr txBox="1"/>
          <p:nvPr/>
        </p:nvSpPr>
        <p:spPr>
          <a:xfrm>
            <a:off x="609600" y="533400"/>
            <a:ext cx="3962400" cy="1200329"/>
          </a:xfrm>
          <a:prstGeom prst="rect">
            <a:avLst/>
          </a:prstGeom>
          <a:noFill/>
        </p:spPr>
        <p:txBody>
          <a:bodyPr wrap="square" rtlCol="0">
            <a:spAutoFit/>
          </a:bodyPr>
          <a:lstStyle/>
          <a:p>
            <a:r>
              <a:rPr lang="en-US" sz="3600" dirty="0" smtClean="0">
                <a:latin typeface="Arial Unicode MS" pitchFamily="34" charset="-128"/>
                <a:ea typeface="Arial Unicode MS" pitchFamily="34" charset="-128"/>
                <a:cs typeface="Arial Unicode MS" pitchFamily="34" charset="-128"/>
              </a:rPr>
              <a:t>Popular Sports and Activities</a:t>
            </a:r>
            <a:endParaRPr lang="en-US" sz="3600" dirty="0">
              <a:latin typeface="Arial Unicode MS" pitchFamily="34" charset="-128"/>
              <a:ea typeface="Arial Unicode MS" pitchFamily="34" charset="-128"/>
              <a:cs typeface="Arial Unicode MS" pitchFamily="34" charset="-128"/>
            </a:endParaRPr>
          </a:p>
        </p:txBody>
      </p:sp>
      <p:pic>
        <p:nvPicPr>
          <p:cNvPr id="6" name="Picture 5" descr="carreracintascandelaria2.jpg"/>
          <p:cNvPicPr>
            <a:picLocks noChangeAspect="1"/>
          </p:cNvPicPr>
          <p:nvPr/>
        </p:nvPicPr>
        <p:blipFill>
          <a:blip r:embed="rId5" cstate="print"/>
          <a:stretch>
            <a:fillRect/>
          </a:stretch>
        </p:blipFill>
        <p:spPr>
          <a:xfrm>
            <a:off x="457200" y="4267200"/>
            <a:ext cx="2687740" cy="2018792"/>
          </a:xfrm>
          <a:prstGeom prst="rect">
            <a:avLst/>
          </a:prstGeom>
        </p:spPr>
      </p:pic>
      <p:pic>
        <p:nvPicPr>
          <p:cNvPr id="7" name="Picture 6" descr="costa-rica-playing-soccer.jpg"/>
          <p:cNvPicPr>
            <a:picLocks noChangeAspect="1"/>
          </p:cNvPicPr>
          <p:nvPr/>
        </p:nvPicPr>
        <p:blipFill>
          <a:blip r:embed="rId6" cstate="print"/>
          <a:stretch>
            <a:fillRect/>
          </a:stretch>
        </p:blipFill>
        <p:spPr>
          <a:xfrm>
            <a:off x="5638800" y="304800"/>
            <a:ext cx="3048000" cy="2286000"/>
          </a:xfrm>
          <a:prstGeom prst="rect">
            <a:avLst/>
          </a:prstGeom>
        </p:spPr>
      </p:pic>
      <p:pic>
        <p:nvPicPr>
          <p:cNvPr id="8" name="Picture 7" descr="iguana-biking.jpg"/>
          <p:cNvPicPr>
            <a:picLocks noChangeAspect="1"/>
          </p:cNvPicPr>
          <p:nvPr/>
        </p:nvPicPr>
        <p:blipFill>
          <a:blip r:embed="rId7" cstate="print"/>
          <a:stretch>
            <a:fillRect/>
          </a:stretch>
        </p:blipFill>
        <p:spPr>
          <a:xfrm>
            <a:off x="5943600" y="4800600"/>
            <a:ext cx="2777924" cy="1828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ice and Beans"/>
          <p:cNvPicPr>
            <a:picLocks noChangeAspect="1"/>
          </p:cNvPicPr>
          <p:nvPr/>
        </p:nvPicPr>
        <p:blipFill>
          <a:blip r:embed="rId3" cstate="print"/>
          <a:stretch>
            <a:fillRect/>
          </a:stretch>
        </p:blipFill>
        <p:spPr>
          <a:xfrm>
            <a:off x="5562600" y="1143000"/>
            <a:ext cx="2840592" cy="2133600"/>
          </a:xfrm>
          <a:prstGeom prst="rect">
            <a:avLst/>
          </a:prstGeom>
        </p:spPr>
      </p:pic>
      <p:pic>
        <p:nvPicPr>
          <p:cNvPr id="3" name="Picture 2" descr="336854860_3618410ad7.jpg"/>
          <p:cNvPicPr>
            <a:picLocks noChangeAspect="1"/>
          </p:cNvPicPr>
          <p:nvPr/>
        </p:nvPicPr>
        <p:blipFill>
          <a:blip r:embed="rId4" cstate="print"/>
          <a:stretch>
            <a:fillRect/>
          </a:stretch>
        </p:blipFill>
        <p:spPr>
          <a:xfrm>
            <a:off x="990600" y="2209800"/>
            <a:ext cx="3124200" cy="4165600"/>
          </a:xfrm>
          <a:prstGeom prst="rect">
            <a:avLst/>
          </a:prstGeom>
        </p:spPr>
      </p:pic>
      <p:pic>
        <p:nvPicPr>
          <p:cNvPr id="4" name="Picture 3" descr="2756910351_a5b364eb61.jpg"/>
          <p:cNvPicPr>
            <a:picLocks noChangeAspect="1"/>
          </p:cNvPicPr>
          <p:nvPr/>
        </p:nvPicPr>
        <p:blipFill>
          <a:blip r:embed="rId5" cstate="print"/>
          <a:stretch>
            <a:fillRect/>
          </a:stretch>
        </p:blipFill>
        <p:spPr>
          <a:xfrm>
            <a:off x="5029200" y="3810000"/>
            <a:ext cx="3657600" cy="2428646"/>
          </a:xfrm>
          <a:prstGeom prst="rect">
            <a:avLst/>
          </a:prstGeom>
        </p:spPr>
      </p:pic>
      <p:sp>
        <p:nvSpPr>
          <p:cNvPr id="6" name="TextBox 5"/>
          <p:cNvSpPr txBox="1"/>
          <p:nvPr/>
        </p:nvSpPr>
        <p:spPr>
          <a:xfrm>
            <a:off x="457200" y="838200"/>
            <a:ext cx="4800600" cy="646331"/>
          </a:xfrm>
          <a:prstGeom prst="rect">
            <a:avLst/>
          </a:prstGeom>
          <a:noFill/>
        </p:spPr>
        <p:txBody>
          <a:bodyPr wrap="square" rtlCol="0">
            <a:spAutoFit/>
          </a:bodyPr>
          <a:lstStyle/>
          <a:p>
            <a:pPr algn="ctr"/>
            <a:r>
              <a:rPr lang="en-US" sz="3600" dirty="0" smtClean="0"/>
              <a:t>Costa Rican Foods</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19800" y="2971800"/>
            <a:ext cx="1433790" cy="369332"/>
          </a:xfrm>
          <a:prstGeom prst="rect">
            <a:avLst/>
          </a:prstGeom>
          <a:noFill/>
        </p:spPr>
        <p:txBody>
          <a:bodyPr wrap="none" rtlCol="0">
            <a:spAutoFit/>
          </a:bodyPr>
          <a:lstStyle/>
          <a:p>
            <a:r>
              <a:rPr lang="es-ES" b="1" dirty="0" smtClean="0"/>
              <a:t>Chicharrones</a:t>
            </a:r>
            <a:endParaRPr lang="en-US" b="1" dirty="0"/>
          </a:p>
        </p:txBody>
      </p:sp>
      <p:sp>
        <p:nvSpPr>
          <p:cNvPr id="7" name="Rectangle 6"/>
          <p:cNvSpPr/>
          <p:nvPr/>
        </p:nvSpPr>
        <p:spPr>
          <a:xfrm>
            <a:off x="1447800" y="6019800"/>
            <a:ext cx="1467068" cy="369332"/>
          </a:xfrm>
          <a:prstGeom prst="rect">
            <a:avLst/>
          </a:prstGeom>
        </p:spPr>
        <p:txBody>
          <a:bodyPr wrap="none">
            <a:spAutoFit/>
          </a:bodyPr>
          <a:lstStyle/>
          <a:p>
            <a:r>
              <a:rPr lang="es-ES" b="1" dirty="0" smtClean="0"/>
              <a:t>Olla de Carne</a:t>
            </a:r>
            <a:endParaRPr lang="en-US" dirty="0"/>
          </a:p>
        </p:txBody>
      </p:sp>
      <p:sp>
        <p:nvSpPr>
          <p:cNvPr id="8" name="Rectangle 7"/>
          <p:cNvSpPr/>
          <p:nvPr/>
        </p:nvSpPr>
        <p:spPr>
          <a:xfrm>
            <a:off x="1295400" y="2895600"/>
            <a:ext cx="1221425" cy="369332"/>
          </a:xfrm>
          <a:prstGeom prst="rect">
            <a:avLst/>
          </a:prstGeom>
        </p:spPr>
        <p:txBody>
          <a:bodyPr wrap="square">
            <a:spAutoFit/>
          </a:bodyPr>
          <a:lstStyle/>
          <a:p>
            <a:r>
              <a:rPr lang="en-US" b="1" dirty="0" err="1" smtClean="0"/>
              <a:t>Horchata</a:t>
            </a:r>
            <a:r>
              <a:rPr lang="en-US" dirty="0" smtClean="0"/>
              <a:t> </a:t>
            </a:r>
            <a:endParaRPr lang="en-US" dirty="0"/>
          </a:p>
        </p:txBody>
      </p:sp>
      <p:sp>
        <p:nvSpPr>
          <p:cNvPr id="9" name="Rectangle 8"/>
          <p:cNvSpPr/>
          <p:nvPr/>
        </p:nvSpPr>
        <p:spPr>
          <a:xfrm>
            <a:off x="6324600" y="5955268"/>
            <a:ext cx="1505990" cy="369332"/>
          </a:xfrm>
          <a:prstGeom prst="rect">
            <a:avLst/>
          </a:prstGeom>
        </p:spPr>
        <p:txBody>
          <a:bodyPr wrap="none">
            <a:spAutoFit/>
          </a:bodyPr>
          <a:lstStyle/>
          <a:p>
            <a:r>
              <a:rPr lang="en-US" b="1" dirty="0" smtClean="0"/>
              <a:t>Fried Plantain</a:t>
            </a:r>
            <a:endParaRPr lang="en-US" dirty="0"/>
          </a:p>
        </p:txBody>
      </p:sp>
      <p:pic>
        <p:nvPicPr>
          <p:cNvPr id="10" name="Picture 9" descr="1162886993_bfb23612b6.jpg"/>
          <p:cNvPicPr>
            <a:picLocks noChangeAspect="1"/>
          </p:cNvPicPr>
          <p:nvPr/>
        </p:nvPicPr>
        <p:blipFill>
          <a:blip r:embed="rId3" cstate="print"/>
          <a:stretch>
            <a:fillRect/>
          </a:stretch>
        </p:blipFill>
        <p:spPr>
          <a:xfrm>
            <a:off x="5181600" y="3810000"/>
            <a:ext cx="2844800" cy="2133600"/>
          </a:xfrm>
          <a:prstGeom prst="rect">
            <a:avLst/>
          </a:prstGeom>
        </p:spPr>
      </p:pic>
      <p:pic>
        <p:nvPicPr>
          <p:cNvPr id="11" name="Picture 10" descr="horchata.jpg"/>
          <p:cNvPicPr>
            <a:picLocks noChangeAspect="1"/>
          </p:cNvPicPr>
          <p:nvPr/>
        </p:nvPicPr>
        <p:blipFill>
          <a:blip r:embed="rId4" cstate="print"/>
          <a:stretch>
            <a:fillRect/>
          </a:stretch>
        </p:blipFill>
        <p:spPr>
          <a:xfrm>
            <a:off x="990600" y="304800"/>
            <a:ext cx="1752600" cy="2441238"/>
          </a:xfrm>
          <a:prstGeom prst="rect">
            <a:avLst/>
          </a:prstGeom>
        </p:spPr>
      </p:pic>
      <p:pic>
        <p:nvPicPr>
          <p:cNvPr id="13" name="Picture 12" descr="lens2359514_1230928502Chicharrones-De-Pollo2.jpg"/>
          <p:cNvPicPr>
            <a:picLocks noChangeAspect="1"/>
          </p:cNvPicPr>
          <p:nvPr/>
        </p:nvPicPr>
        <p:blipFill>
          <a:blip r:embed="rId5" cstate="print"/>
          <a:stretch>
            <a:fillRect/>
          </a:stretch>
        </p:blipFill>
        <p:spPr>
          <a:xfrm>
            <a:off x="4876800" y="533400"/>
            <a:ext cx="3328012" cy="2209800"/>
          </a:xfrm>
          <a:prstGeom prst="rect">
            <a:avLst/>
          </a:prstGeom>
        </p:spPr>
      </p:pic>
      <p:pic>
        <p:nvPicPr>
          <p:cNvPr id="14" name="Picture 13" descr="20890049.jpg"/>
          <p:cNvPicPr>
            <a:picLocks noChangeAspect="1"/>
          </p:cNvPicPr>
          <p:nvPr/>
        </p:nvPicPr>
        <p:blipFill>
          <a:blip r:embed="rId6" cstate="print"/>
          <a:stretch>
            <a:fillRect/>
          </a:stretch>
        </p:blipFill>
        <p:spPr>
          <a:xfrm>
            <a:off x="838200" y="3505200"/>
            <a:ext cx="3149600" cy="2362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0316_turtle_hor.jpg"/>
          <p:cNvPicPr>
            <a:picLocks noChangeAspect="1"/>
          </p:cNvPicPr>
          <p:nvPr/>
        </p:nvPicPr>
        <p:blipFill>
          <a:blip r:embed="rId3" cstate="print"/>
          <a:stretch>
            <a:fillRect/>
          </a:stretch>
        </p:blipFill>
        <p:spPr>
          <a:xfrm>
            <a:off x="3505200" y="609600"/>
            <a:ext cx="2362200" cy="17716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descr="040316_volcano_hor.jpg"/>
          <p:cNvPicPr>
            <a:picLocks noChangeAspect="1"/>
          </p:cNvPicPr>
          <p:nvPr/>
        </p:nvPicPr>
        <p:blipFill>
          <a:blip r:embed="rId4" cstate="print"/>
          <a:stretch>
            <a:fillRect/>
          </a:stretch>
        </p:blipFill>
        <p:spPr>
          <a:xfrm>
            <a:off x="6172200" y="4724400"/>
            <a:ext cx="2540000" cy="1905000"/>
          </a:xfrm>
          <a:prstGeom prst="rect">
            <a:avLst/>
          </a:prstGeom>
        </p:spPr>
      </p:pic>
      <p:pic>
        <p:nvPicPr>
          <p:cNvPr id="4" name="Picture 3" descr="200px-PN_Braulio_Carrillo.jpg"/>
          <p:cNvPicPr>
            <a:picLocks noChangeAspect="1"/>
          </p:cNvPicPr>
          <p:nvPr/>
        </p:nvPicPr>
        <p:blipFill>
          <a:blip r:embed="rId5" cstate="print"/>
          <a:stretch>
            <a:fillRect/>
          </a:stretch>
        </p:blipFill>
        <p:spPr>
          <a:xfrm>
            <a:off x="6172200" y="1905000"/>
            <a:ext cx="2235200"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220px-Manuel_Antonio_06_Apr_05_Beach.jpg"/>
          <p:cNvPicPr>
            <a:picLocks noChangeAspect="1"/>
          </p:cNvPicPr>
          <p:nvPr/>
        </p:nvPicPr>
        <p:blipFill>
          <a:blip r:embed="rId6" cstate="print"/>
          <a:stretch>
            <a:fillRect/>
          </a:stretch>
        </p:blipFill>
        <p:spPr>
          <a:xfrm>
            <a:off x="3657600" y="3886200"/>
            <a:ext cx="2133600" cy="1600200"/>
          </a:xfrm>
          <a:prstGeom prst="rect">
            <a:avLst/>
          </a:prstGeom>
        </p:spPr>
      </p:pic>
      <p:pic>
        <p:nvPicPr>
          <p:cNvPr id="6" name="Picture 5" descr="costa-rica-d_0167.jpg"/>
          <p:cNvPicPr>
            <a:picLocks noChangeAspect="1"/>
          </p:cNvPicPr>
          <p:nvPr/>
        </p:nvPicPr>
        <p:blipFill>
          <a:blip r:embed="rId7" cstate="print"/>
          <a:stretch>
            <a:fillRect/>
          </a:stretch>
        </p:blipFill>
        <p:spPr>
          <a:xfrm>
            <a:off x="304800" y="914400"/>
            <a:ext cx="2895600" cy="433256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0x-fishing-bat.jpg"/>
          <p:cNvPicPr>
            <a:picLocks noChangeAspect="1"/>
          </p:cNvPicPr>
          <p:nvPr/>
        </p:nvPicPr>
        <p:blipFill>
          <a:blip r:embed="rId4" cstate="print"/>
          <a:stretch>
            <a:fillRect/>
          </a:stretch>
        </p:blipFill>
        <p:spPr>
          <a:xfrm>
            <a:off x="685800" y="457200"/>
            <a:ext cx="2209800" cy="2209800"/>
          </a:xfrm>
          <a:prstGeom prst="rect">
            <a:avLst/>
          </a:prstGeom>
        </p:spPr>
      </p:pic>
      <p:pic>
        <p:nvPicPr>
          <p:cNvPr id="8" name="Picture 7" descr="200x-varios-31-05-06-1.jpg"/>
          <p:cNvPicPr>
            <a:picLocks noChangeAspect="1"/>
          </p:cNvPicPr>
          <p:nvPr/>
        </p:nvPicPr>
        <p:blipFill>
          <a:blip r:embed="rId5" cstate="print"/>
          <a:stretch>
            <a:fillRect/>
          </a:stretch>
        </p:blipFill>
        <p:spPr>
          <a:xfrm>
            <a:off x="609600" y="3048000"/>
            <a:ext cx="3352800" cy="3352800"/>
          </a:xfrm>
          <a:prstGeom prst="rect">
            <a:avLst/>
          </a:prstGeom>
        </p:spPr>
      </p:pic>
      <p:pic>
        <p:nvPicPr>
          <p:cNvPr id="5" name="Picture 4" descr="220px-Bufo_periglenes1.jpg"/>
          <p:cNvPicPr>
            <a:picLocks noChangeAspect="1"/>
          </p:cNvPicPr>
          <p:nvPr/>
        </p:nvPicPr>
        <p:blipFill>
          <a:blip r:embed="rId6" cstate="print"/>
          <a:stretch>
            <a:fillRect/>
          </a:stretch>
        </p:blipFill>
        <p:spPr>
          <a:xfrm>
            <a:off x="6400800" y="381000"/>
            <a:ext cx="2280817" cy="1524000"/>
          </a:xfrm>
          <a:prstGeom prst="rect">
            <a:avLst/>
          </a:prstGeom>
        </p:spPr>
      </p:pic>
      <p:pic>
        <p:nvPicPr>
          <p:cNvPr id="6" name="howler2.wav">
            <a:hlinkClick r:id="" action="ppaction://media"/>
          </p:cNvPr>
          <p:cNvPicPr>
            <a:picLocks noRot="1" noChangeAspect="1"/>
          </p:cNvPicPr>
          <p:nvPr>
            <a:audioFile r:link="rId1"/>
          </p:nvPr>
        </p:nvPicPr>
        <p:blipFill>
          <a:blip r:embed="rId7" cstate="print"/>
          <a:stretch>
            <a:fillRect/>
          </a:stretch>
        </p:blipFill>
        <p:spPr>
          <a:xfrm>
            <a:off x="4343400" y="6172200"/>
            <a:ext cx="304800" cy="304800"/>
          </a:xfrm>
          <a:prstGeom prst="rect">
            <a:avLst/>
          </a:prstGeom>
        </p:spPr>
      </p:pic>
      <p:pic>
        <p:nvPicPr>
          <p:cNvPr id="9" name="Picture 8" descr="beetlethumb.jpg"/>
          <p:cNvPicPr>
            <a:picLocks noChangeAspect="1"/>
          </p:cNvPicPr>
          <p:nvPr/>
        </p:nvPicPr>
        <p:blipFill>
          <a:blip r:embed="rId8" cstate="print"/>
          <a:stretch>
            <a:fillRect/>
          </a:stretch>
        </p:blipFill>
        <p:spPr>
          <a:xfrm>
            <a:off x="4191000" y="2819400"/>
            <a:ext cx="1905000" cy="1390650"/>
          </a:xfrm>
          <a:prstGeom prst="rect">
            <a:avLst/>
          </a:prstGeom>
        </p:spPr>
      </p:pic>
      <p:pic>
        <p:nvPicPr>
          <p:cNvPr id="10" name="Picture 9" descr="Keel-billed_toucan,_costa_rica.jpg"/>
          <p:cNvPicPr>
            <a:picLocks noChangeAspect="1"/>
          </p:cNvPicPr>
          <p:nvPr/>
        </p:nvPicPr>
        <p:blipFill>
          <a:blip r:embed="rId9" cstate="print"/>
          <a:stretch>
            <a:fillRect/>
          </a:stretch>
        </p:blipFill>
        <p:spPr>
          <a:xfrm>
            <a:off x="6324600" y="2667000"/>
            <a:ext cx="2438400" cy="1828800"/>
          </a:xfrm>
          <a:prstGeom prst="rect">
            <a:avLst/>
          </a:prstGeom>
        </p:spPr>
      </p:pic>
      <p:pic>
        <p:nvPicPr>
          <p:cNvPr id="11" name="Picture 10" descr="Wolf%20Spider.jpg"/>
          <p:cNvPicPr>
            <a:picLocks noChangeAspect="1"/>
          </p:cNvPicPr>
          <p:nvPr/>
        </p:nvPicPr>
        <p:blipFill>
          <a:blip r:embed="rId10" cstate="print"/>
          <a:stretch>
            <a:fillRect/>
          </a:stretch>
        </p:blipFill>
        <p:spPr>
          <a:xfrm>
            <a:off x="4191000" y="4724400"/>
            <a:ext cx="1960535" cy="1828800"/>
          </a:xfrm>
          <a:prstGeom prst="rect">
            <a:avLst/>
          </a:prstGeom>
        </p:spPr>
      </p:pic>
      <p:pic>
        <p:nvPicPr>
          <p:cNvPr id="12" name="Picture 11" descr="costa-rica-hummingbird.jpg"/>
          <p:cNvPicPr>
            <a:picLocks noChangeAspect="1"/>
          </p:cNvPicPr>
          <p:nvPr/>
        </p:nvPicPr>
        <p:blipFill>
          <a:blip r:embed="rId11" cstate="print"/>
          <a:stretch>
            <a:fillRect/>
          </a:stretch>
        </p:blipFill>
        <p:spPr>
          <a:xfrm>
            <a:off x="6324600" y="5029200"/>
            <a:ext cx="2400300" cy="1600200"/>
          </a:xfrm>
          <a:prstGeom prst="rect">
            <a:avLst/>
          </a:prstGeom>
        </p:spPr>
      </p:pic>
      <p:pic>
        <p:nvPicPr>
          <p:cNvPr id="13" name="Picture 12" descr="costarica_035p.jpg"/>
          <p:cNvPicPr>
            <a:picLocks noChangeAspect="1"/>
          </p:cNvPicPr>
          <p:nvPr/>
        </p:nvPicPr>
        <p:blipFill>
          <a:blip r:embed="rId12" cstate="print"/>
          <a:stretch>
            <a:fillRect/>
          </a:stretch>
        </p:blipFill>
        <p:spPr>
          <a:xfrm>
            <a:off x="3657600" y="304800"/>
            <a:ext cx="2099310" cy="1657350"/>
          </a:xfrm>
          <a:prstGeom prst="rect">
            <a:avLst/>
          </a:prstGeom>
        </p:spPr>
      </p:pic>
      <p:sp>
        <p:nvSpPr>
          <p:cNvPr id="14" name="TextBox 13"/>
          <p:cNvSpPr txBox="1"/>
          <p:nvPr/>
        </p:nvSpPr>
        <p:spPr>
          <a:xfrm>
            <a:off x="4114800" y="2438400"/>
            <a:ext cx="2057400" cy="369332"/>
          </a:xfrm>
          <a:prstGeom prst="rect">
            <a:avLst/>
          </a:prstGeom>
          <a:noFill/>
        </p:spPr>
        <p:txBody>
          <a:bodyPr wrap="square" rtlCol="0">
            <a:spAutoFit/>
          </a:bodyPr>
          <a:lstStyle/>
          <a:p>
            <a:pPr algn="ctr"/>
            <a:r>
              <a:rPr lang="en-US" b="1" dirty="0" smtClean="0"/>
              <a:t>750,000!!</a:t>
            </a:r>
            <a:endParaRPr lang="en-US" b="1" dirty="0"/>
          </a:p>
        </p:txBody>
      </p:sp>
      <p:sp>
        <p:nvSpPr>
          <p:cNvPr id="15" name="TextBox 14"/>
          <p:cNvSpPr txBox="1"/>
          <p:nvPr/>
        </p:nvSpPr>
        <p:spPr>
          <a:xfrm>
            <a:off x="4191000" y="4419600"/>
            <a:ext cx="1981200" cy="369332"/>
          </a:xfrm>
          <a:prstGeom prst="rect">
            <a:avLst/>
          </a:prstGeom>
          <a:noFill/>
        </p:spPr>
        <p:txBody>
          <a:bodyPr wrap="square" rtlCol="0">
            <a:spAutoFit/>
          </a:bodyPr>
          <a:lstStyle/>
          <a:p>
            <a:pPr algn="ctr"/>
            <a:r>
              <a:rPr lang="en-US" b="1" dirty="0" smtClean="0"/>
              <a:t>20,000!!</a:t>
            </a:r>
            <a:endParaRPr lang="en-US" b="1" dirty="0"/>
          </a:p>
        </p:txBody>
      </p:sp>
      <p:sp>
        <p:nvSpPr>
          <p:cNvPr id="16" name="TextBox 15"/>
          <p:cNvSpPr txBox="1"/>
          <p:nvPr/>
        </p:nvSpPr>
        <p:spPr>
          <a:xfrm>
            <a:off x="6248400" y="4724400"/>
            <a:ext cx="2895600" cy="369332"/>
          </a:xfrm>
          <a:prstGeom prst="rect">
            <a:avLst/>
          </a:prstGeom>
          <a:noFill/>
        </p:spPr>
        <p:txBody>
          <a:bodyPr wrap="square" rtlCol="0">
            <a:spAutoFit/>
          </a:bodyPr>
          <a:lstStyle/>
          <a:p>
            <a:r>
              <a:rPr lang="en-US" b="1" dirty="0" smtClean="0"/>
              <a:t>52 different hummingbirds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698"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2000" fill="hold"/>
                                        <p:tgtEl>
                                          <p:spTgt spid="5"/>
                                        </p:tgtEl>
                                        <p:attrNameLst>
                                          <p:attrName>ppt_x</p:attrName>
                                        </p:attrNameLst>
                                      </p:cBhvr>
                                      <p:tavLst>
                                        <p:tav tm="0">
                                          <p:val>
                                            <p:strVal val="1+#ppt_w/2"/>
                                          </p:val>
                                        </p:tav>
                                        <p:tav tm="100000">
                                          <p:val>
                                            <p:strVal val="#ppt_x"/>
                                          </p:val>
                                        </p:tav>
                                      </p:tavLst>
                                    </p:anim>
                                    <p:anim calcmode="lin" valueType="num">
                                      <p:cBhvr additive="base">
                                        <p:cTn id="17" dur="20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0-#ppt_w/2"/>
                                          </p:val>
                                        </p:tav>
                                        <p:tav tm="100000">
                                          <p:val>
                                            <p:strVal val="#ppt_x"/>
                                          </p:val>
                                        </p:tav>
                                      </p:tavLst>
                                    </p:anim>
                                    <p:anim calcmode="lin" valueType="num">
                                      <p:cBhvr additive="base">
                                        <p:cTn id="22" dur="20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6000"/>
                            </p:stCondLst>
                            <p:childTnLst>
                              <p:par>
                                <p:cTn id="24" presetID="2" presetClass="entr" presetSubtype="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2000" fill="hold"/>
                                        <p:tgtEl>
                                          <p:spTgt spid="9"/>
                                        </p:tgtEl>
                                        <p:attrNameLst>
                                          <p:attrName>ppt_x</p:attrName>
                                        </p:attrNameLst>
                                      </p:cBhvr>
                                      <p:tavLst>
                                        <p:tav tm="0">
                                          <p:val>
                                            <p:strVal val="#ppt_x"/>
                                          </p:val>
                                        </p:tav>
                                        <p:tav tm="100000">
                                          <p:val>
                                            <p:strVal val="#ppt_x"/>
                                          </p:val>
                                        </p:tav>
                                      </p:tavLst>
                                    </p:anim>
                                    <p:anim calcmode="lin" valueType="num">
                                      <p:cBhvr additive="base">
                                        <p:cTn id="27" dur="2000" fill="hold"/>
                                        <p:tgtEl>
                                          <p:spTgt spid="9"/>
                                        </p:tgtEl>
                                        <p:attrNameLst>
                                          <p:attrName>ppt_y</p:attrName>
                                        </p:attrNameLst>
                                      </p:cBhvr>
                                      <p:tavLst>
                                        <p:tav tm="0">
                                          <p:val>
                                            <p:strVal val="0-#ppt_h/2"/>
                                          </p:val>
                                        </p:tav>
                                        <p:tav tm="100000">
                                          <p:val>
                                            <p:strVal val="#ppt_y"/>
                                          </p:val>
                                        </p:tav>
                                      </p:tavLst>
                                    </p:anim>
                                  </p:childTnLst>
                                </p:cTn>
                              </p:par>
                            </p:childTnLst>
                          </p:cTn>
                        </p:par>
                        <p:par>
                          <p:cTn id="28" fill="hold">
                            <p:stCondLst>
                              <p:cond delay="8000"/>
                            </p:stCondLst>
                            <p:childTnLst>
                              <p:par>
                                <p:cTn id="29" presetID="2" presetClass="entr" presetSubtype="4"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ppt_x"/>
                                          </p:val>
                                        </p:tav>
                                        <p:tav tm="100000">
                                          <p:val>
                                            <p:strVal val="#ppt_x"/>
                                          </p:val>
                                        </p:tav>
                                      </p:tavLst>
                                    </p:anim>
                                    <p:anim calcmode="lin" valueType="num">
                                      <p:cBhvr additive="base">
                                        <p:cTn id="32" dur="20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10000"/>
                            </p:stCondLst>
                            <p:childTnLst>
                              <p:par>
                                <p:cTn id="34" presetID="2" presetClass="entr" presetSubtype="2"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2000" fill="hold"/>
                                        <p:tgtEl>
                                          <p:spTgt spid="7"/>
                                        </p:tgtEl>
                                        <p:attrNameLst>
                                          <p:attrName>ppt_x</p:attrName>
                                        </p:attrNameLst>
                                      </p:cBhvr>
                                      <p:tavLst>
                                        <p:tav tm="0">
                                          <p:val>
                                            <p:strVal val="1+#ppt_w/2"/>
                                          </p:val>
                                        </p:tav>
                                        <p:tav tm="100000">
                                          <p:val>
                                            <p:strVal val="#ppt_x"/>
                                          </p:val>
                                        </p:tav>
                                      </p:tavLst>
                                    </p:anim>
                                    <p:anim calcmode="lin" valueType="num">
                                      <p:cBhvr additive="base">
                                        <p:cTn id="37" dur="2000" fill="hold"/>
                                        <p:tgtEl>
                                          <p:spTgt spid="7"/>
                                        </p:tgtEl>
                                        <p:attrNameLst>
                                          <p:attrName>ppt_y</p:attrName>
                                        </p:attrNameLst>
                                      </p:cBhvr>
                                      <p:tavLst>
                                        <p:tav tm="0">
                                          <p:val>
                                            <p:strVal val="#ppt_y"/>
                                          </p:val>
                                        </p:tav>
                                        <p:tav tm="100000">
                                          <p:val>
                                            <p:strVal val="#ppt_y"/>
                                          </p:val>
                                        </p:tav>
                                      </p:tavLst>
                                    </p:anim>
                                  </p:childTnLst>
                                </p:cTn>
                              </p:par>
                            </p:childTnLst>
                          </p:cTn>
                        </p:par>
                        <p:par>
                          <p:cTn id="38" fill="hold">
                            <p:stCondLst>
                              <p:cond delay="12000"/>
                            </p:stCondLst>
                            <p:childTnLst>
                              <p:par>
                                <p:cTn id="39" presetID="2" presetClass="entr" presetSubtype="12"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 fill="hold"/>
                                        <p:tgtEl>
                                          <p:spTgt spid="10"/>
                                        </p:tgtEl>
                                        <p:attrNameLst>
                                          <p:attrName>ppt_x</p:attrName>
                                        </p:attrNameLst>
                                      </p:cBhvr>
                                      <p:tavLst>
                                        <p:tav tm="0">
                                          <p:val>
                                            <p:strVal val="0-#ppt_w/2"/>
                                          </p:val>
                                        </p:tav>
                                        <p:tav tm="100000">
                                          <p:val>
                                            <p:strVal val="#ppt_x"/>
                                          </p:val>
                                        </p:tav>
                                      </p:tavLst>
                                    </p:anim>
                                    <p:anim calcmode="lin" valueType="num">
                                      <p:cBhvr additive="base">
                                        <p:cTn id="42" dur="2000" fill="hold"/>
                                        <p:tgtEl>
                                          <p:spTgt spid="10"/>
                                        </p:tgtEl>
                                        <p:attrNameLst>
                                          <p:attrName>ppt_y</p:attrName>
                                        </p:attrNameLst>
                                      </p:cBhvr>
                                      <p:tavLst>
                                        <p:tav tm="0">
                                          <p:val>
                                            <p:strVal val="1+#ppt_h/2"/>
                                          </p:val>
                                        </p:tav>
                                        <p:tav tm="100000">
                                          <p:val>
                                            <p:strVal val="#ppt_y"/>
                                          </p:val>
                                        </p:tav>
                                      </p:tavLst>
                                    </p:anim>
                                  </p:childTnLst>
                                </p:cTn>
                              </p:par>
                            </p:childTnLst>
                          </p:cTn>
                        </p:par>
                        <p:par>
                          <p:cTn id="43" fill="hold">
                            <p:stCondLst>
                              <p:cond delay="14000"/>
                            </p:stCondLst>
                            <p:childTnLst>
                              <p:par>
                                <p:cTn id="44" presetID="2" presetClass="entr" presetSubtype="4"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2000" fill="hold"/>
                                        <p:tgtEl>
                                          <p:spTgt spid="13"/>
                                        </p:tgtEl>
                                        <p:attrNameLst>
                                          <p:attrName>ppt_x</p:attrName>
                                        </p:attrNameLst>
                                      </p:cBhvr>
                                      <p:tavLst>
                                        <p:tav tm="0">
                                          <p:val>
                                            <p:strVal val="#ppt_x"/>
                                          </p:val>
                                        </p:tav>
                                        <p:tav tm="100000">
                                          <p:val>
                                            <p:strVal val="#ppt_x"/>
                                          </p:val>
                                        </p:tav>
                                      </p:tavLst>
                                    </p:anim>
                                    <p:anim calcmode="lin" valueType="num">
                                      <p:cBhvr additive="base">
                                        <p:cTn id="47"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lint\AppData\Local\Microsoft\Windows\Temporary Internet Files\Content.IE5\K87H796B\MCj01893770000[1].jpg"/>
          <p:cNvPicPr>
            <a:picLocks noChangeAspect="1" noChangeArrowheads="1"/>
          </p:cNvPicPr>
          <p:nvPr/>
        </p:nvPicPr>
        <p:blipFill>
          <a:blip r:embed="rId3" cstate="print"/>
          <a:srcRect/>
          <a:stretch>
            <a:fillRect/>
          </a:stretch>
        </p:blipFill>
        <p:spPr bwMode="auto">
          <a:xfrm>
            <a:off x="1447794" y="761998"/>
            <a:ext cx="6775704" cy="424967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685800"/>
            <a:ext cx="3602909" cy="707886"/>
          </a:xfrm>
          <a:prstGeom prst="rect">
            <a:avLst/>
          </a:prstGeom>
          <a:noFill/>
        </p:spPr>
        <p:txBody>
          <a:bodyPr wrap="none" rtlCol="0">
            <a:spAutoFit/>
          </a:bodyPr>
          <a:lstStyle/>
          <a:p>
            <a:pPr algn="ctr"/>
            <a:r>
              <a:rPr lang="en-US" sz="4000" b="1" dirty="0" smtClean="0"/>
              <a:t>Costa Rican Flag</a:t>
            </a:r>
            <a:endParaRPr lang="en-US" sz="4000" b="1" dirty="0"/>
          </a:p>
        </p:txBody>
      </p:sp>
      <p:pic>
        <p:nvPicPr>
          <p:cNvPr id="2050" name="Picture 2" descr="C:\Users\Clint\AppData\Local\Microsoft\Windows\Temporary Internet Files\Content.IE5\B90UNYW1\MCFL00029_0000[1].wmf"/>
          <p:cNvPicPr>
            <a:picLocks noChangeAspect="1" noChangeArrowheads="1"/>
          </p:cNvPicPr>
          <p:nvPr/>
        </p:nvPicPr>
        <p:blipFill>
          <a:blip r:embed="rId3" cstate="print"/>
          <a:srcRect/>
          <a:stretch>
            <a:fillRect/>
          </a:stretch>
        </p:blipFill>
        <p:spPr bwMode="auto">
          <a:xfrm>
            <a:off x="1332281" y="1484985"/>
            <a:ext cx="6479438" cy="388802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2895600" cy="3077766"/>
          </a:xfrm>
          <a:prstGeom prst="rect">
            <a:avLst/>
          </a:prstGeom>
          <a:noFill/>
        </p:spPr>
        <p:txBody>
          <a:bodyPr wrap="square" rtlCol="0">
            <a:spAutoFit/>
          </a:bodyPr>
          <a:lstStyle/>
          <a:p>
            <a:r>
              <a:rPr lang="en-US" sz="3200" b="1" dirty="0" smtClean="0"/>
              <a:t>Costa Rica</a:t>
            </a:r>
          </a:p>
          <a:p>
            <a:r>
              <a:rPr lang="en-US" dirty="0" smtClean="0"/>
              <a:t>Capital: San Jose</a:t>
            </a:r>
          </a:p>
          <a:p>
            <a:r>
              <a:rPr lang="en-US" dirty="0" smtClean="0"/>
              <a:t>Language: Spanish</a:t>
            </a:r>
          </a:p>
          <a:p>
            <a:r>
              <a:rPr lang="en-US" dirty="0" smtClean="0"/>
              <a:t>Currency: Colón</a:t>
            </a:r>
          </a:p>
          <a:p>
            <a:r>
              <a:rPr lang="en-US" dirty="0" smtClean="0"/>
              <a:t>Population: 4, 253,877</a:t>
            </a:r>
          </a:p>
          <a:p>
            <a:r>
              <a:rPr lang="en-US" dirty="0" smtClean="0"/>
              <a:t>Climate:  tropical and subtropical; dry season (December to April); rainy season (May to November); cooler in highlands</a:t>
            </a:r>
          </a:p>
        </p:txBody>
      </p:sp>
      <p:pic>
        <p:nvPicPr>
          <p:cNvPr id="6" name="Picture 5" descr="mcosrica.gif"/>
          <p:cNvPicPr>
            <a:picLocks noChangeAspect="1"/>
          </p:cNvPicPr>
          <p:nvPr/>
        </p:nvPicPr>
        <p:blipFill>
          <a:blip r:embed="rId3" cstate="print"/>
          <a:stretch>
            <a:fillRect/>
          </a:stretch>
        </p:blipFill>
        <p:spPr>
          <a:xfrm>
            <a:off x="4953000" y="457200"/>
            <a:ext cx="3295650" cy="3657600"/>
          </a:xfrm>
          <a:prstGeom prst="rect">
            <a:avLst/>
          </a:prstGeom>
        </p:spPr>
      </p:pic>
      <p:sp>
        <p:nvSpPr>
          <p:cNvPr id="7" name="5-Point Star 6"/>
          <p:cNvSpPr/>
          <p:nvPr/>
        </p:nvSpPr>
        <p:spPr>
          <a:xfrm>
            <a:off x="6629400" y="1828800"/>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osta-rica-currency.jpg"/>
          <p:cNvPicPr>
            <a:picLocks noChangeAspect="1"/>
          </p:cNvPicPr>
          <p:nvPr/>
        </p:nvPicPr>
        <p:blipFill>
          <a:blip r:embed="rId4" cstate="print"/>
          <a:stretch>
            <a:fillRect/>
          </a:stretch>
        </p:blipFill>
        <p:spPr>
          <a:xfrm>
            <a:off x="566796" y="3810000"/>
            <a:ext cx="3781778" cy="2719847"/>
          </a:xfrm>
          <a:prstGeom prst="rect">
            <a:avLst/>
          </a:prstGeom>
        </p:spPr>
      </p:pic>
      <p:pic>
        <p:nvPicPr>
          <p:cNvPr id="8" name="Picture 7" descr="070316_sanjose_hor.jpg"/>
          <p:cNvPicPr>
            <a:picLocks noChangeAspect="1"/>
          </p:cNvPicPr>
          <p:nvPr/>
        </p:nvPicPr>
        <p:blipFill>
          <a:blip r:embed="rId5" cstate="print"/>
          <a:stretch>
            <a:fillRect/>
          </a:stretch>
        </p:blipFill>
        <p:spPr>
          <a:xfrm>
            <a:off x="5181600" y="4267200"/>
            <a:ext cx="3048000" cy="2286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enal Volcano.jpg"/>
          <p:cNvPicPr>
            <a:picLocks noChangeAspect="1"/>
          </p:cNvPicPr>
          <p:nvPr/>
        </p:nvPicPr>
        <p:blipFill>
          <a:blip r:embed="rId3" cstate="print"/>
          <a:stretch>
            <a:fillRect/>
          </a:stretch>
        </p:blipFill>
        <p:spPr>
          <a:xfrm>
            <a:off x="5105400" y="4191000"/>
            <a:ext cx="3352800" cy="2313432"/>
          </a:xfrm>
          <a:prstGeom prst="rect">
            <a:avLst/>
          </a:prstGeom>
        </p:spPr>
      </p:pic>
      <p:pic>
        <p:nvPicPr>
          <p:cNvPr id="3" name="Picture 2" descr="dc803084-19cc-4354-953b-d7699bf14130.jpg"/>
          <p:cNvPicPr>
            <a:picLocks noChangeAspect="1"/>
          </p:cNvPicPr>
          <p:nvPr/>
        </p:nvPicPr>
        <p:blipFill>
          <a:blip r:embed="rId4" cstate="print"/>
          <a:stretch>
            <a:fillRect/>
          </a:stretch>
        </p:blipFill>
        <p:spPr>
          <a:xfrm>
            <a:off x="609600" y="1905000"/>
            <a:ext cx="3238500" cy="2159000"/>
          </a:xfrm>
          <a:prstGeom prst="rect">
            <a:avLst/>
          </a:prstGeom>
        </p:spPr>
      </p:pic>
      <p:pic>
        <p:nvPicPr>
          <p:cNvPr id="4" name="Picture 3" descr="rain_forest.jpg"/>
          <p:cNvPicPr>
            <a:picLocks noChangeAspect="1"/>
          </p:cNvPicPr>
          <p:nvPr/>
        </p:nvPicPr>
        <p:blipFill>
          <a:blip r:embed="rId5" cstate="print"/>
          <a:stretch>
            <a:fillRect/>
          </a:stretch>
        </p:blipFill>
        <p:spPr>
          <a:xfrm>
            <a:off x="533400" y="4191000"/>
            <a:ext cx="3429000" cy="2286000"/>
          </a:xfrm>
          <a:prstGeom prst="rect">
            <a:avLst/>
          </a:prstGeom>
        </p:spPr>
      </p:pic>
      <p:sp>
        <p:nvSpPr>
          <p:cNvPr id="5" name="TextBox 4"/>
          <p:cNvSpPr txBox="1"/>
          <p:nvPr/>
        </p:nvSpPr>
        <p:spPr>
          <a:xfrm>
            <a:off x="533400" y="381000"/>
            <a:ext cx="7086600" cy="523220"/>
          </a:xfrm>
          <a:prstGeom prst="rect">
            <a:avLst/>
          </a:prstGeom>
          <a:noFill/>
        </p:spPr>
        <p:txBody>
          <a:bodyPr wrap="square" rtlCol="0">
            <a:spAutoFit/>
          </a:bodyPr>
          <a:lstStyle/>
          <a:p>
            <a:pPr algn="ctr"/>
            <a:r>
              <a:rPr lang="en-US" sz="2800" dirty="0" smtClean="0"/>
              <a:t>Geography of Costa Rica</a:t>
            </a:r>
          </a:p>
        </p:txBody>
      </p:sp>
      <p:graphicFrame>
        <p:nvGraphicFramePr>
          <p:cNvPr id="6" name="Table 5"/>
          <p:cNvGraphicFramePr>
            <a:graphicFrameLocks noGrp="1"/>
          </p:cNvGraphicFramePr>
          <p:nvPr/>
        </p:nvGraphicFramePr>
        <p:xfrm>
          <a:off x="1905000" y="1066800"/>
          <a:ext cx="6096000" cy="7416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 Over 100 Volcanoes</a:t>
                      </a:r>
                      <a:endParaRPr lang="en-US" b="0" dirty="0" smtClean="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 Beaches</a:t>
                      </a:r>
                      <a:endParaRPr lang="en-US" b="0" dirty="0" smtClean="0"/>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Rain forests</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Central Plains</a:t>
                      </a:r>
                    </a:p>
                  </a:txBody>
                  <a:tcPr>
                    <a:noFill/>
                  </a:tcPr>
                </a:tc>
              </a:tr>
            </a:tbl>
          </a:graphicData>
        </a:graphic>
      </p:graphicFrame>
      <p:pic>
        <p:nvPicPr>
          <p:cNvPr id="7" name="Picture 6" descr="Guanacaste_costa_rica.jpg"/>
          <p:cNvPicPr>
            <a:picLocks noChangeAspect="1"/>
          </p:cNvPicPr>
          <p:nvPr/>
        </p:nvPicPr>
        <p:blipFill>
          <a:blip r:embed="rId6" cstate="print"/>
          <a:stretch>
            <a:fillRect/>
          </a:stretch>
        </p:blipFill>
        <p:spPr>
          <a:xfrm>
            <a:off x="5181600" y="1981200"/>
            <a:ext cx="2974751" cy="203358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ffee.jpg"/>
          <p:cNvPicPr>
            <a:picLocks noChangeAspect="1"/>
          </p:cNvPicPr>
          <p:nvPr/>
        </p:nvPicPr>
        <p:blipFill>
          <a:blip r:embed="rId3" cstate="print"/>
          <a:stretch>
            <a:fillRect/>
          </a:stretch>
        </p:blipFill>
        <p:spPr>
          <a:xfrm>
            <a:off x="4190999" y="3581400"/>
            <a:ext cx="3871653" cy="2628900"/>
          </a:xfrm>
          <a:prstGeom prst="rect">
            <a:avLst/>
          </a:prstGeom>
        </p:spPr>
      </p:pic>
      <p:pic>
        <p:nvPicPr>
          <p:cNvPr id="5" name="Picture 4" descr="bananas.jpg"/>
          <p:cNvPicPr>
            <a:picLocks noChangeAspect="1"/>
          </p:cNvPicPr>
          <p:nvPr/>
        </p:nvPicPr>
        <p:blipFill>
          <a:blip r:embed="rId4" cstate="print"/>
          <a:stretch>
            <a:fillRect/>
          </a:stretch>
        </p:blipFill>
        <p:spPr>
          <a:xfrm>
            <a:off x="533400" y="2933700"/>
            <a:ext cx="3352800" cy="3352800"/>
          </a:xfrm>
          <a:prstGeom prst="rect">
            <a:avLst/>
          </a:prstGeom>
        </p:spPr>
      </p:pic>
      <p:pic>
        <p:nvPicPr>
          <p:cNvPr id="8" name="Picture 7" descr="what-makes-a-good-pineapple-1_22774113_std.jpg"/>
          <p:cNvPicPr>
            <a:picLocks noChangeAspect="1"/>
          </p:cNvPicPr>
          <p:nvPr/>
        </p:nvPicPr>
        <p:blipFill>
          <a:blip r:embed="rId5" cstate="print"/>
          <a:stretch>
            <a:fillRect/>
          </a:stretch>
        </p:blipFill>
        <p:spPr>
          <a:xfrm>
            <a:off x="5257800" y="381000"/>
            <a:ext cx="2837118" cy="2603056"/>
          </a:xfrm>
          <a:prstGeom prst="rect">
            <a:avLst/>
          </a:prstGeom>
        </p:spPr>
      </p:pic>
      <p:pic>
        <p:nvPicPr>
          <p:cNvPr id="9" name="Picture 8" descr="Melon.jpg"/>
          <p:cNvPicPr>
            <a:picLocks noChangeAspect="1"/>
          </p:cNvPicPr>
          <p:nvPr/>
        </p:nvPicPr>
        <p:blipFill>
          <a:blip r:embed="rId6" cstate="print"/>
          <a:stretch>
            <a:fillRect/>
          </a:stretch>
        </p:blipFill>
        <p:spPr>
          <a:xfrm>
            <a:off x="1600200" y="228600"/>
            <a:ext cx="2895600" cy="24169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nopy.jpg"/>
          <p:cNvPicPr>
            <a:picLocks noChangeAspect="1"/>
          </p:cNvPicPr>
          <p:nvPr/>
        </p:nvPicPr>
        <p:blipFill>
          <a:blip r:embed="rId3" cstate="print"/>
          <a:stretch>
            <a:fillRect/>
          </a:stretch>
        </p:blipFill>
        <p:spPr>
          <a:xfrm>
            <a:off x="609600" y="609600"/>
            <a:ext cx="2209800" cy="2209800"/>
          </a:xfrm>
          <a:prstGeom prst="rect">
            <a:avLst/>
          </a:prstGeom>
        </p:spPr>
      </p:pic>
      <p:pic>
        <p:nvPicPr>
          <p:cNvPr id="6" name="Picture 5" descr="250px-Arduino_ftdi_chip-1.jpg"/>
          <p:cNvPicPr>
            <a:picLocks noChangeAspect="1"/>
          </p:cNvPicPr>
          <p:nvPr/>
        </p:nvPicPr>
        <p:blipFill>
          <a:blip r:embed="rId4" cstate="print"/>
          <a:stretch>
            <a:fillRect/>
          </a:stretch>
        </p:blipFill>
        <p:spPr>
          <a:xfrm>
            <a:off x="5638800" y="856488"/>
            <a:ext cx="2762250" cy="2077212"/>
          </a:xfrm>
          <a:prstGeom prst="rect">
            <a:avLst/>
          </a:prstGeom>
        </p:spPr>
      </p:pic>
      <p:pic>
        <p:nvPicPr>
          <p:cNvPr id="4" name="Picture 3" descr="300px-Lacanja_burn.jpg"/>
          <p:cNvPicPr>
            <a:picLocks noChangeAspect="1"/>
          </p:cNvPicPr>
          <p:nvPr/>
        </p:nvPicPr>
        <p:blipFill>
          <a:blip r:embed="rId5" cstate="print"/>
          <a:stretch>
            <a:fillRect/>
          </a:stretch>
        </p:blipFill>
        <p:spPr>
          <a:xfrm>
            <a:off x="838200" y="4114800"/>
            <a:ext cx="3149600" cy="2362200"/>
          </a:xfrm>
          <a:prstGeom prst="rect">
            <a:avLst/>
          </a:prstGeom>
        </p:spPr>
      </p:pic>
      <p:pic>
        <p:nvPicPr>
          <p:cNvPr id="7" name="Picture 6" descr="costa-rica_1171.jpg"/>
          <p:cNvPicPr>
            <a:picLocks noChangeAspect="1"/>
          </p:cNvPicPr>
          <p:nvPr/>
        </p:nvPicPr>
        <p:blipFill>
          <a:blip r:embed="rId6" cstate="print"/>
          <a:stretch>
            <a:fillRect/>
          </a:stretch>
        </p:blipFill>
        <p:spPr>
          <a:xfrm>
            <a:off x="4495800" y="3733800"/>
            <a:ext cx="4111665" cy="274796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0d8341c9e8353ef010535fa7753970c-500wi.jpg"/>
          <p:cNvPicPr>
            <a:picLocks noChangeAspect="1"/>
          </p:cNvPicPr>
          <p:nvPr/>
        </p:nvPicPr>
        <p:blipFill>
          <a:blip r:embed="rId3" cstate="print"/>
          <a:stretch>
            <a:fillRect/>
          </a:stretch>
        </p:blipFill>
        <p:spPr>
          <a:xfrm>
            <a:off x="685800" y="304800"/>
            <a:ext cx="4029807" cy="2514600"/>
          </a:xfrm>
          <a:prstGeom prst="rect">
            <a:avLst/>
          </a:prstGeom>
        </p:spPr>
      </p:pic>
      <p:pic>
        <p:nvPicPr>
          <p:cNvPr id="6" name="Picture 5" descr="costarica_people01b.jpg"/>
          <p:cNvPicPr>
            <a:picLocks noChangeAspect="1"/>
          </p:cNvPicPr>
          <p:nvPr/>
        </p:nvPicPr>
        <p:blipFill>
          <a:blip r:embed="rId4" cstate="print"/>
          <a:stretch>
            <a:fillRect/>
          </a:stretch>
        </p:blipFill>
        <p:spPr>
          <a:xfrm>
            <a:off x="5562600" y="1295400"/>
            <a:ext cx="2952750" cy="3996652"/>
          </a:xfrm>
          <a:prstGeom prst="rect">
            <a:avLst/>
          </a:prstGeom>
        </p:spPr>
      </p:pic>
      <p:pic>
        <p:nvPicPr>
          <p:cNvPr id="7" name="Picture 6" descr="2474754586_7c6bc33bd8.jpg"/>
          <p:cNvPicPr>
            <a:picLocks noChangeAspect="1"/>
          </p:cNvPicPr>
          <p:nvPr/>
        </p:nvPicPr>
        <p:blipFill>
          <a:blip r:embed="rId5" cstate="print"/>
          <a:stretch>
            <a:fillRect/>
          </a:stretch>
        </p:blipFill>
        <p:spPr>
          <a:xfrm>
            <a:off x="533400" y="2971800"/>
            <a:ext cx="4419600" cy="349148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xcart.jpg"/>
          <p:cNvPicPr>
            <a:picLocks noChangeAspect="1"/>
          </p:cNvPicPr>
          <p:nvPr/>
        </p:nvPicPr>
        <p:blipFill>
          <a:blip r:embed="rId3" cstate="print"/>
          <a:stretch>
            <a:fillRect/>
          </a:stretch>
        </p:blipFill>
        <p:spPr>
          <a:xfrm>
            <a:off x="685799" y="533400"/>
            <a:ext cx="3347839" cy="2514600"/>
          </a:xfrm>
          <a:prstGeom prst="rect">
            <a:avLst/>
          </a:prstGeom>
        </p:spPr>
      </p:pic>
      <p:pic>
        <p:nvPicPr>
          <p:cNvPr id="9" name="Picture 8" descr="tico and tica"/>
          <p:cNvPicPr>
            <a:picLocks noChangeAspect="1"/>
          </p:cNvPicPr>
          <p:nvPr/>
        </p:nvPicPr>
        <p:blipFill>
          <a:blip r:embed="rId4" cstate="print"/>
          <a:stretch>
            <a:fillRect/>
          </a:stretch>
        </p:blipFill>
        <p:spPr>
          <a:xfrm>
            <a:off x="4343400" y="2514600"/>
            <a:ext cx="4057651" cy="304323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TotalTime>
  <Words>1608</Words>
  <Application>Microsoft Office PowerPoint</Application>
  <PresentationFormat>On-screen Show (4:3)</PresentationFormat>
  <Paragraphs>130</Paragraphs>
  <Slides>14</Slides>
  <Notes>13</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Zeus</dc:creator>
  <cp:lastModifiedBy>Clint</cp:lastModifiedBy>
  <cp:revision>192</cp:revision>
  <dcterms:created xsi:type="dcterms:W3CDTF">2009-10-12T18:48:16Z</dcterms:created>
  <dcterms:modified xsi:type="dcterms:W3CDTF">2010-03-11T05:08:18Z</dcterms:modified>
</cp:coreProperties>
</file>