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67" r:id="rId3"/>
    <p:sldId id="269" r:id="rId4"/>
    <p:sldId id="266" r:id="rId5"/>
    <p:sldId id="257" r:id="rId6"/>
    <p:sldId id="265" r:id="rId7"/>
    <p:sldId id="274" r:id="rId8"/>
    <p:sldId id="271" r:id="rId9"/>
    <p:sldId id="270" r:id="rId10"/>
    <p:sldId id="272" r:id="rId11"/>
    <p:sldId id="268" r:id="rId12"/>
    <p:sldId id="275" r:id="rId13"/>
    <p:sldId id="276" r:id="rId14"/>
    <p:sldId id="277" r:id="rId15"/>
    <p:sldId id="273"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A65"/>
    <a:srgbClr val="00CC66"/>
    <a:srgbClr val="CC3399"/>
    <a:srgbClr val="66FFFF"/>
    <a:srgbClr val="66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552" autoAdjust="0"/>
  </p:normalViewPr>
  <p:slideViewPr>
    <p:cSldViewPr>
      <p:cViewPr varScale="1">
        <p:scale>
          <a:sx n="40" d="100"/>
          <a:sy n="40" d="100"/>
        </p:scale>
        <p:origin x="-130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371A886-DBC0-48D4-8C0B-8CED2BDDDD75}" type="datetimeFigureOut">
              <a:rPr lang="en-US"/>
              <a:pPr>
                <a:defRPr/>
              </a:pPr>
              <a:t>2/13/2011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42A040B-7C78-4DF7-B93E-8B998B652C9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B4B8FE6-F676-4ABF-95C8-B5ACFB35B32C}" type="datetimeFigureOut">
              <a:rPr lang="en-US"/>
              <a:pPr>
                <a:defRPr/>
              </a:pPr>
              <a:t>2/13/2011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733DA65-FEF1-4055-910A-BD12E4C6B44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ehow.com/pets-and-animal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en.wikipedia.org/wiki/Incisor" TargetMode="External"/><Relationship Id="rId13" Type="http://schemas.openxmlformats.org/officeDocument/2006/relationships/hyperlink" Target="http://en.wikipedia.org/wiki/Reptile" TargetMode="External"/><Relationship Id="rId3" Type="http://schemas.openxmlformats.org/officeDocument/2006/relationships/hyperlink" Target="#cite_note-EoM-3"/><Relationship Id="rId7" Type="http://schemas.openxmlformats.org/officeDocument/2006/relationships/hyperlink" Target="http://en.wikipedia.org/wiki/Mandible" TargetMode="External"/><Relationship Id="rId12" Type="http://schemas.openxmlformats.org/officeDocument/2006/relationships/hyperlink" Target="http://en.wikipedia.org/wiki/Carrion"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en.wikipedia.org/wiki/Saliva" TargetMode="External"/><Relationship Id="rId11" Type="http://schemas.openxmlformats.org/officeDocument/2006/relationships/hyperlink" Target="http://en.wikipedia.org/wiki/Invertebrate" TargetMode="External"/><Relationship Id="rId5" Type="http://schemas.openxmlformats.org/officeDocument/2006/relationships/hyperlink" Target="http://en.wikipedia.org/wiki/Venom" TargetMode="External"/><Relationship Id="rId10" Type="http://schemas.openxmlformats.org/officeDocument/2006/relationships/hyperlink" Target="http://en.wikipedia.org/wiki/Earthworm" TargetMode="External"/><Relationship Id="rId4" Type="http://schemas.openxmlformats.org/officeDocument/2006/relationships/hyperlink" Target="http://en.wikipedia.org/wiki/Teat" TargetMode="External"/><Relationship Id="rId9" Type="http://schemas.openxmlformats.org/officeDocument/2006/relationships/hyperlink" Target="http://en.wikipedia.org/wiki/Venomous_mammals" TargetMode="External"/><Relationship Id="rId14" Type="http://schemas.openxmlformats.org/officeDocument/2006/relationships/hyperlink" Target="http://en.wikipedia.org/wiki/Amphibian"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flag was created during the fight for independence from Spain. Blue stands for Cuba’s three regions, white for purity, and red for soldiers’ blood.</a:t>
            </a:r>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1F206D-C066-4ABD-80C8-3A5207B379DC}"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u="none" strike="noStrike" kern="1200" dirty="0" smtClean="0">
                <a:solidFill>
                  <a:schemeClr val="tx1"/>
                </a:solidFill>
                <a:latin typeface="+mn-lt"/>
                <a:ea typeface="+mn-ea"/>
                <a:cs typeface="+mn-cs"/>
              </a:rPr>
              <a:t>Bee hummingbirds are about 2 1/4 inches in length and weigh 0.07 ounces. They are a </a:t>
            </a:r>
            <a:r>
              <a:rPr lang="en-US" sz="1200" u="none" strike="noStrike" kern="1200" dirty="0" err="1" smtClean="0">
                <a:solidFill>
                  <a:schemeClr val="tx1"/>
                </a:solidFill>
                <a:latin typeface="+mn-lt"/>
                <a:ea typeface="+mn-ea"/>
                <a:cs typeface="+mn-cs"/>
              </a:rPr>
              <a:t>homeothermic</a:t>
            </a:r>
            <a:r>
              <a:rPr lang="en-US" sz="1200" u="none" strike="noStrike" kern="1200" dirty="0" smtClean="0">
                <a:solidFill>
                  <a:schemeClr val="tx1"/>
                </a:solidFill>
                <a:latin typeface="+mn-lt"/>
                <a:ea typeface="+mn-ea"/>
                <a:cs typeface="+mn-cs"/>
              </a:rPr>
              <a:t> vertebrate (warm-blooded). Their </a:t>
            </a:r>
            <a:r>
              <a:rPr lang="en-US" sz="1200" b="0" u="sng" strike="noStrike" kern="1200" dirty="0" smtClean="0">
                <a:solidFill>
                  <a:schemeClr val="tx1"/>
                </a:solidFill>
                <a:latin typeface="+mn-lt"/>
                <a:ea typeface="+mn-ea"/>
                <a:cs typeface="+mn-cs"/>
                <a:hlinkClick r:id="" action="ppaction://hlinkfile"/>
              </a:rPr>
              <a:t>body</a:t>
            </a:r>
            <a:r>
              <a:rPr lang="en-US" sz="1200" u="none" strike="noStrike" kern="1200" dirty="0" smtClean="0">
                <a:solidFill>
                  <a:schemeClr val="tx1"/>
                </a:solidFill>
                <a:latin typeface="+mn-lt"/>
                <a:ea typeface="+mn-ea"/>
                <a:cs typeface="+mn-cs"/>
              </a:rPr>
              <a:t> temperature is about 104 degrees. Bee hummingbirds have the second-fastest heart rate of all </a:t>
            </a:r>
            <a:r>
              <a:rPr lang="en-US" sz="1200" u="none" strike="noStrike" kern="1200" dirty="0" smtClean="0">
                <a:solidFill>
                  <a:schemeClr val="tx1"/>
                </a:solidFill>
                <a:latin typeface="+mn-lt"/>
                <a:ea typeface="+mn-ea"/>
                <a:cs typeface="+mn-cs"/>
                <a:hlinkClick r:id="rId3"/>
              </a:rPr>
              <a:t>animals</a:t>
            </a:r>
            <a:r>
              <a:rPr lang="en-US" sz="1200" u="none" strike="noStrike" kern="1200" dirty="0" smtClean="0">
                <a:solidFill>
                  <a:schemeClr val="tx1"/>
                </a:solidFill>
                <a:latin typeface="+mn-lt"/>
                <a:ea typeface="+mn-ea"/>
                <a:cs typeface="+mn-cs"/>
              </a:rPr>
              <a:t>. They are likely to be mistaken for bees because of their size. Their wings beat 80 times per minute normally and as much as </a:t>
            </a:r>
            <a:r>
              <a:rPr lang="en-US" sz="1200" b="0" u="sng" strike="noStrike" kern="1200" dirty="0" smtClean="0">
                <a:solidFill>
                  <a:schemeClr val="tx1"/>
                </a:solidFill>
                <a:latin typeface="+mn-lt"/>
                <a:ea typeface="+mn-ea"/>
                <a:cs typeface="+mn-cs"/>
                <a:hlinkClick r:id="" action="ppaction://hlinkfile"/>
              </a:rPr>
              <a:t>200</a:t>
            </a:r>
            <a:r>
              <a:rPr lang="en-US" sz="1200" u="none" strike="noStrike" kern="1200" dirty="0" smtClean="0">
                <a:solidFill>
                  <a:schemeClr val="tx1"/>
                </a:solidFill>
                <a:latin typeface="+mn-lt"/>
                <a:ea typeface="+mn-ea"/>
                <a:cs typeface="+mn-cs"/>
              </a:rPr>
              <a:t> times per minute when courting.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Female bee hummingbirds lay two eggs the size of an adult's smallest fingernail. Their nests are 3 centimeters in diameter. </a:t>
            </a:r>
            <a:br>
              <a:rPr lang="en-US" sz="1200" u="none" strike="noStrike" kern="1200" dirty="0" smtClean="0">
                <a:solidFill>
                  <a:schemeClr val="tx1"/>
                </a:solidFill>
                <a:latin typeface="+mn-lt"/>
                <a:ea typeface="+mn-ea"/>
                <a:cs typeface="+mn-cs"/>
              </a:rPr>
            </a:br>
            <a:endParaRPr lang="en-US" sz="1200" u="none" strike="noStrike"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u="none" strike="noStrike" kern="1200" dirty="0" smtClean="0">
                <a:solidFill>
                  <a:schemeClr val="tx1"/>
                </a:solidFill>
                <a:latin typeface="+mn-lt"/>
                <a:ea typeface="+mn-ea"/>
                <a:cs typeface="+mn-cs"/>
              </a:rPr>
              <a:t>To maintain their high energy requirement, bee hummingbirds will eat half their total body mass and drink eight times their body mass every day. Their diet is mainly small insects and nectar. </a:t>
            </a:r>
            <a:br>
              <a:rPr lang="en-US" sz="1200" u="none" strike="noStrike" kern="1200" dirty="0" smtClean="0">
                <a:solidFill>
                  <a:schemeClr val="tx1"/>
                </a:solidFill>
                <a:latin typeface="+mn-lt"/>
                <a:ea typeface="+mn-ea"/>
                <a:cs typeface="+mn-cs"/>
              </a:rPr>
            </a:br>
            <a:endParaRPr lang="en-US" sz="1200" u="none" strike="noStrike"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u="none" strike="noStrike"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733DA65-FEF1-4055-910A-BD12E4C6B44E}"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u="none" strike="noStrike" kern="1200" dirty="0" err="1" smtClean="0">
                <a:solidFill>
                  <a:schemeClr val="tx1"/>
                </a:solidFill>
                <a:latin typeface="+mn-lt"/>
                <a:ea typeface="+mn-ea"/>
                <a:cs typeface="+mn-cs"/>
              </a:rPr>
              <a:t>Cubas</a:t>
            </a:r>
            <a:r>
              <a:rPr lang="en-US" sz="1200" u="none" strike="noStrike" kern="1200" dirty="0" smtClean="0">
                <a:solidFill>
                  <a:schemeClr val="tx1"/>
                </a:solidFill>
                <a:latin typeface="+mn-lt"/>
                <a:ea typeface="+mn-ea"/>
                <a:cs typeface="+mn-cs"/>
              </a:rPr>
              <a:t> largest land</a:t>
            </a:r>
            <a:r>
              <a:rPr lang="en-US" sz="1200" u="none" strike="noStrike" kern="1200" baseline="0" dirty="0" smtClean="0">
                <a:solidFill>
                  <a:schemeClr val="tx1"/>
                </a:solidFill>
                <a:latin typeface="+mn-lt"/>
                <a:ea typeface="+mn-ea"/>
                <a:cs typeface="+mn-cs"/>
              </a:rPr>
              <a:t> mammal.</a:t>
            </a:r>
            <a:endParaRPr lang="en-US" sz="1200" u="none" strike="noStrike" kern="1200" dirty="0" smtClean="0">
              <a:solidFill>
                <a:schemeClr val="tx1"/>
              </a:solidFill>
              <a:latin typeface="+mn-lt"/>
              <a:ea typeface="+mn-ea"/>
              <a:cs typeface="+mn-cs"/>
            </a:endParaRPr>
          </a:p>
          <a:p>
            <a:endParaRPr lang="en-US" sz="1200" u="none" strike="noStrike" kern="1200" dirty="0" smtClean="0">
              <a:solidFill>
                <a:schemeClr val="tx1"/>
              </a:solidFill>
              <a:latin typeface="+mn-lt"/>
              <a:ea typeface="+mn-ea"/>
              <a:cs typeface="+mn-cs"/>
            </a:endParaRPr>
          </a:p>
          <a:p>
            <a:r>
              <a:rPr lang="en-US" sz="1200" u="none" strike="noStrike" kern="1200" dirty="0" smtClean="0">
                <a:solidFill>
                  <a:schemeClr val="tx1"/>
                </a:solidFill>
                <a:latin typeface="+mn-lt"/>
                <a:ea typeface="+mn-ea"/>
                <a:cs typeface="+mn-cs"/>
              </a:rPr>
              <a:t>They have a head and body length of 18 to 35 inches (46 to 90 centimeters), a tail length of 6 to 12 inches (15.2 to 30 centimeters) and a weight of 6.6 to 18.7 pounds (3 to 8.5 kilograms). They have short, stocky legs and "waddle" when they move. Their feet are broad and each foot has five toes with prominent claws.</a:t>
            </a:r>
          </a:p>
          <a:p>
            <a:r>
              <a:rPr lang="en-US" sz="1200" u="none" strike="noStrike" kern="1200" dirty="0" smtClean="0">
                <a:solidFill>
                  <a:schemeClr val="tx1"/>
                </a:solidFill>
                <a:latin typeface="+mn-lt"/>
                <a:ea typeface="+mn-ea"/>
                <a:cs typeface="+mn-cs"/>
              </a:rPr>
              <a:t>They have thick, coarse fur and on the upper body, which can be various shades of black, gray, brown, red, yellow, and cream. Their underside fur is usually softer and a lighter shade.</a:t>
            </a:r>
          </a:p>
          <a:p>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r>
              <a:rPr lang="en-US" sz="1200" b="1" u="none" strike="noStrike" kern="1200" dirty="0" smtClean="0">
                <a:solidFill>
                  <a:schemeClr val="tx1"/>
                </a:solidFill>
                <a:latin typeface="+mn-lt"/>
                <a:ea typeface="+mn-ea"/>
                <a:cs typeface="+mn-cs"/>
              </a:rPr>
              <a:t>Habitat:</a:t>
            </a:r>
            <a:r>
              <a:rPr lang="en-US" sz="1200" u="none" strike="noStrike" kern="1200" dirty="0" smtClean="0">
                <a:solidFill>
                  <a:schemeClr val="tx1"/>
                </a:solidFill>
                <a:latin typeface="+mn-lt"/>
                <a:ea typeface="+mn-ea"/>
                <a:cs typeface="+mn-cs"/>
              </a:rPr>
              <a:t> Their habitat includes tropical rainforest, mangrove forests, marshy areas, scrubland, and the mountains of eastern Cuba.</a:t>
            </a:r>
          </a:p>
          <a:p>
            <a:r>
              <a:rPr lang="en-US" sz="1200" i="1" u="none" strike="noStrike" kern="1200" dirty="0" smtClean="0">
                <a:solidFill>
                  <a:schemeClr val="tx1"/>
                </a:solidFill>
                <a:latin typeface="+mn-lt"/>
                <a:ea typeface="+mn-ea"/>
                <a:cs typeface="+mn-cs"/>
              </a:rPr>
              <a:t>The Cuban </a:t>
            </a:r>
            <a:r>
              <a:rPr lang="en-US" sz="1200" i="1" u="none" strike="noStrike" kern="1200" dirty="0" err="1" smtClean="0">
                <a:solidFill>
                  <a:schemeClr val="tx1"/>
                </a:solidFill>
                <a:latin typeface="+mn-lt"/>
                <a:ea typeface="+mn-ea"/>
                <a:cs typeface="+mn-cs"/>
              </a:rPr>
              <a:t>hutia</a:t>
            </a:r>
            <a:r>
              <a:rPr lang="en-US" sz="1200" i="1" u="none" strike="noStrike" kern="1200" dirty="0" smtClean="0">
                <a:solidFill>
                  <a:schemeClr val="tx1"/>
                </a:solidFill>
                <a:latin typeface="+mn-lt"/>
                <a:ea typeface="+mn-ea"/>
                <a:cs typeface="+mn-cs"/>
              </a:rPr>
              <a:t> uses its strong claws to climb trees.</a:t>
            </a:r>
            <a:r>
              <a:rPr lang="en-US" sz="1200" u="none" strike="noStrike" kern="1200" dirty="0" smtClean="0">
                <a:solidFill>
                  <a:schemeClr val="tx1"/>
                </a:solidFill>
                <a:latin typeface="+mn-lt"/>
                <a:ea typeface="+mn-ea"/>
                <a:cs typeface="+mn-cs"/>
              </a:rPr>
              <a:t> (Frank W. Lane/FLPA—Images of Nature. Reproduced by permission.) </a:t>
            </a:r>
          </a:p>
          <a:p>
            <a:r>
              <a:rPr lang="en-US" sz="1200" b="1" u="none" strike="noStrike" kern="1200" dirty="0" smtClean="0">
                <a:solidFill>
                  <a:schemeClr val="tx1"/>
                </a:solidFill>
                <a:latin typeface="+mn-lt"/>
                <a:ea typeface="+mn-ea"/>
                <a:cs typeface="+mn-cs"/>
              </a:rPr>
              <a:t>Diet:</a:t>
            </a:r>
            <a:r>
              <a:rPr lang="en-US" sz="1200" u="none" strike="noStrike" kern="1200" dirty="0" smtClean="0">
                <a:solidFill>
                  <a:schemeClr val="tx1"/>
                </a:solidFill>
                <a:latin typeface="+mn-lt"/>
                <a:ea typeface="+mn-ea"/>
                <a:cs typeface="+mn-cs"/>
              </a:rPr>
              <a:t> Cuban </a:t>
            </a:r>
            <a:r>
              <a:rPr lang="en-US" sz="1200" u="none" strike="noStrike" kern="1200" dirty="0" err="1" smtClean="0">
                <a:solidFill>
                  <a:schemeClr val="tx1"/>
                </a:solidFill>
                <a:latin typeface="+mn-lt"/>
                <a:ea typeface="+mn-ea"/>
                <a:cs typeface="+mn-cs"/>
              </a:rPr>
              <a:t>hutias</a:t>
            </a:r>
            <a:r>
              <a:rPr lang="en-US" sz="1200" u="none" strike="noStrike" kern="1200" dirty="0" smtClean="0">
                <a:solidFill>
                  <a:schemeClr val="tx1"/>
                </a:solidFill>
                <a:latin typeface="+mn-lt"/>
                <a:ea typeface="+mn-ea"/>
                <a:cs typeface="+mn-cs"/>
              </a:rPr>
              <a:t> are omnivores, meaning they eat both plants and flesh, but eat mostly plants. Their diet includes leaves, fruit, bark, lizards, and small animals.</a:t>
            </a:r>
          </a:p>
          <a:p>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Cuban </a:t>
            </a:r>
            <a:r>
              <a:rPr lang="en-US" sz="1200" u="none" strike="noStrike" kern="1200" dirty="0" err="1" smtClean="0">
                <a:solidFill>
                  <a:schemeClr val="tx1"/>
                </a:solidFill>
                <a:latin typeface="+mn-lt"/>
                <a:ea typeface="+mn-ea"/>
                <a:cs typeface="+mn-cs"/>
              </a:rPr>
              <a:t>hutias</a:t>
            </a:r>
            <a:r>
              <a:rPr lang="en-US" sz="1200" u="none" strike="noStrike" kern="1200" dirty="0" smtClean="0">
                <a:solidFill>
                  <a:schemeClr val="tx1"/>
                </a:solidFill>
                <a:latin typeface="+mn-lt"/>
                <a:ea typeface="+mn-ea"/>
                <a:cs typeface="+mn-cs"/>
              </a:rPr>
              <a:t> are hunted by humans for their meat. In some areas of Cuba they are in such abundance that they are considered an agricultural pest by farmers.</a:t>
            </a:r>
          </a:p>
          <a:p>
            <a:endParaRPr lang="en-US" sz="1200" u="none" strike="noStrike" kern="1200" dirty="0" smtClean="0">
              <a:solidFill>
                <a:schemeClr val="tx1"/>
              </a:solidFill>
              <a:latin typeface="+mn-lt"/>
              <a:ea typeface="+mn-ea"/>
              <a:cs typeface="+mn-cs"/>
            </a:endParaRPr>
          </a:p>
          <a:p>
            <a:endParaRPr lang="en-US" sz="1200" u="none" strike="noStrike" kern="1200" dirty="0" smtClean="0">
              <a:solidFill>
                <a:schemeClr val="tx1"/>
              </a:solidFill>
              <a:latin typeface="+mn-lt"/>
              <a:ea typeface="+mn-ea"/>
              <a:cs typeface="+mn-cs"/>
            </a:endParaRPr>
          </a:p>
          <a:p>
            <a:pPr eaLnBrk="1" hangingPunct="1"/>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868239-DA0C-4560-B8BC-304C7708C67E}"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Between 28–32 </a:t>
            </a:r>
            <a:r>
              <a:rPr lang="en-US" dirty="0" err="1" smtClean="0"/>
              <a:t>centimetres</a:t>
            </a:r>
            <a:r>
              <a:rPr lang="en-US" dirty="0" smtClean="0"/>
              <a:t> (11–13 inches) long from nose to rump, and weighing between 700–1,000 grams (25–35 oz),</a:t>
            </a:r>
            <a:r>
              <a:rPr lang="en-US" baseline="30000" dirty="0" smtClean="0">
                <a:hlinkClick r:id="rId3" action="ppaction://hlinkfile"/>
              </a:rPr>
              <a:t>[4]</a:t>
            </a:r>
            <a:r>
              <a:rPr lang="en-US" dirty="0" smtClean="0"/>
              <a:t> </a:t>
            </a:r>
            <a:r>
              <a:rPr lang="en-US" dirty="0" err="1" smtClean="0"/>
              <a:t>solenodons</a:t>
            </a:r>
            <a:r>
              <a:rPr lang="en-US" dirty="0" smtClean="0"/>
              <a:t> are known to become very easily agitated and may squeal or bite with little or no provocation.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u="none" strike="noStrike" kern="1200" dirty="0" smtClean="0">
                <a:solidFill>
                  <a:schemeClr val="tx1"/>
                </a:solidFill>
                <a:latin typeface="+mn-lt"/>
                <a:ea typeface="+mn-ea"/>
                <a:cs typeface="+mn-cs"/>
              </a:rPr>
              <a:t>The Cuban </a:t>
            </a:r>
            <a:r>
              <a:rPr lang="en-US" sz="1200" u="none" strike="noStrike" kern="1200" dirty="0" err="1" smtClean="0">
                <a:solidFill>
                  <a:schemeClr val="tx1"/>
                </a:solidFill>
                <a:latin typeface="+mn-lt"/>
                <a:ea typeface="+mn-ea"/>
                <a:cs typeface="+mn-cs"/>
              </a:rPr>
              <a:t>solendon</a:t>
            </a:r>
            <a:r>
              <a:rPr lang="en-US" sz="1200" u="none" strike="noStrike" kern="1200" dirty="0" smtClean="0">
                <a:solidFill>
                  <a:schemeClr val="tx1"/>
                </a:solidFill>
                <a:latin typeface="+mn-lt"/>
                <a:ea typeface="+mn-ea"/>
                <a:cs typeface="+mn-cs"/>
              </a:rPr>
              <a:t> is an endangered species that spends most of the day in trees or hiding under rocks or brush. </a:t>
            </a:r>
            <a:br>
              <a:rPr lang="en-US" sz="1200" u="none" strike="noStrike" kern="1200" dirty="0" smtClean="0">
                <a:solidFill>
                  <a:schemeClr val="tx1"/>
                </a:solidFill>
                <a:latin typeface="+mn-lt"/>
                <a:ea typeface="+mn-ea"/>
                <a:cs typeface="+mn-cs"/>
              </a:rPr>
            </a:br>
            <a:endParaRPr lang="en-US" dirty="0" smtClean="0"/>
          </a:p>
          <a:p>
            <a:r>
              <a:rPr lang="en-US" dirty="0" err="1" smtClean="0"/>
              <a:t>Solenodons</a:t>
            </a:r>
            <a:r>
              <a:rPr lang="en-US" dirty="0" smtClean="0"/>
              <a:t> have a few intriguing traits, two of them being the position of the two </a:t>
            </a:r>
            <a:r>
              <a:rPr lang="en-US" dirty="0" smtClean="0">
                <a:hlinkClick r:id="rId4" action="ppaction://hlinkfile" tooltip="Teat"/>
              </a:rPr>
              <a:t>teats</a:t>
            </a:r>
            <a:r>
              <a:rPr lang="en-US" dirty="0" smtClean="0"/>
              <a:t> on the female, almost on the buttocks of the animal, and the second being the </a:t>
            </a:r>
            <a:r>
              <a:rPr lang="en-US" dirty="0" smtClean="0">
                <a:hlinkClick r:id="rId5" action="ppaction://hlinkfile" tooltip="Venom"/>
              </a:rPr>
              <a:t>venomous</a:t>
            </a:r>
            <a:r>
              <a:rPr lang="en-US" dirty="0" smtClean="0"/>
              <a:t> </a:t>
            </a:r>
            <a:r>
              <a:rPr lang="en-US" dirty="0" smtClean="0">
                <a:hlinkClick r:id="rId6" action="ppaction://hlinkfile" tooltip="Saliva"/>
              </a:rPr>
              <a:t>saliva</a:t>
            </a:r>
            <a:r>
              <a:rPr lang="en-US" dirty="0" smtClean="0"/>
              <a:t> that flows from modified salivary glands in the </a:t>
            </a:r>
            <a:r>
              <a:rPr lang="en-US" dirty="0" smtClean="0">
                <a:hlinkClick r:id="rId7" action="ppaction://hlinkfile" tooltip="Mandible"/>
              </a:rPr>
              <a:t>mandible</a:t>
            </a:r>
            <a:r>
              <a:rPr lang="en-US" dirty="0" smtClean="0"/>
              <a:t> through grooves on the second lower </a:t>
            </a:r>
            <a:r>
              <a:rPr lang="en-US" dirty="0" smtClean="0">
                <a:hlinkClick r:id="rId8" action="ppaction://hlinkfile" tooltip="Incisor"/>
              </a:rPr>
              <a:t>incisors</a:t>
            </a:r>
            <a:r>
              <a:rPr lang="en-US" dirty="0" smtClean="0"/>
              <a:t> ("</a:t>
            </a:r>
            <a:r>
              <a:rPr lang="en-US" dirty="0" err="1" smtClean="0"/>
              <a:t>solenodon</a:t>
            </a:r>
            <a:r>
              <a:rPr lang="en-US" dirty="0" smtClean="0"/>
              <a:t>" derives from the Greek "grooved tooth"). </a:t>
            </a:r>
            <a:r>
              <a:rPr lang="en-US" dirty="0" err="1" smtClean="0"/>
              <a:t>Solenodons</a:t>
            </a:r>
            <a:r>
              <a:rPr lang="en-US" dirty="0" smtClean="0"/>
              <a:t> are among a handful of </a:t>
            </a:r>
            <a:r>
              <a:rPr lang="en-US" dirty="0" smtClean="0">
                <a:hlinkClick r:id="rId9" action="ppaction://hlinkfile" tooltip="Venomous mammals"/>
              </a:rPr>
              <a:t>venomous mammals</a:t>
            </a:r>
            <a:r>
              <a:rPr lang="en-US" dirty="0" smtClean="0"/>
              <a:t>.</a:t>
            </a:r>
          </a:p>
          <a:p>
            <a:r>
              <a:rPr lang="en-US" dirty="0" smtClean="0"/>
              <a:t>The diet of </a:t>
            </a:r>
            <a:r>
              <a:rPr lang="en-US" dirty="0" err="1" smtClean="0"/>
              <a:t>solenodons</a:t>
            </a:r>
            <a:r>
              <a:rPr lang="en-US" dirty="0" smtClean="0"/>
              <a:t> consists largely of insects, </a:t>
            </a:r>
            <a:r>
              <a:rPr lang="en-US" dirty="0" smtClean="0">
                <a:hlinkClick r:id="rId10" action="ppaction://hlinkfile" tooltip="Earthworm"/>
              </a:rPr>
              <a:t>earthworms</a:t>
            </a:r>
            <a:r>
              <a:rPr lang="en-US" dirty="0" smtClean="0"/>
              <a:t>, and other </a:t>
            </a:r>
            <a:r>
              <a:rPr lang="en-US" dirty="0" smtClean="0">
                <a:hlinkClick r:id="rId11" action="ppaction://hlinkfile" tooltip="Invertebrate"/>
              </a:rPr>
              <a:t>invertebrates</a:t>
            </a:r>
            <a:r>
              <a:rPr lang="en-US" dirty="0" smtClean="0"/>
              <a:t>, but they also eat vertebrate </a:t>
            </a:r>
            <a:r>
              <a:rPr lang="en-US" dirty="0" smtClean="0">
                <a:hlinkClick r:id="rId12" action="ppaction://hlinkfile" tooltip="Carrion"/>
              </a:rPr>
              <a:t>carrion</a:t>
            </a:r>
            <a:r>
              <a:rPr lang="en-US" dirty="0" smtClean="0"/>
              <a:t>, and perhaps even some living vertebrate prey such as small </a:t>
            </a:r>
            <a:r>
              <a:rPr lang="en-US" dirty="0" smtClean="0">
                <a:hlinkClick r:id="rId13" action="ppaction://hlinkfile" tooltip="Reptile"/>
              </a:rPr>
              <a:t>reptiles</a:t>
            </a:r>
            <a:r>
              <a:rPr lang="en-US" dirty="0" smtClean="0"/>
              <a:t> or </a:t>
            </a:r>
            <a:r>
              <a:rPr lang="en-US" dirty="0" smtClean="0">
                <a:hlinkClick r:id="rId14" action="ppaction://hlinkfile" tooltip="Amphibian"/>
              </a:rPr>
              <a:t>amphibians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733DA65-FEF1-4055-910A-BD12E4C6B44E}"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none" strike="noStrike" kern="1200" dirty="0" smtClean="0">
                <a:solidFill>
                  <a:schemeClr val="tx1"/>
                </a:solidFill>
                <a:latin typeface="+mn-lt"/>
                <a:ea typeface="+mn-ea"/>
                <a:cs typeface="+mn-cs"/>
              </a:rPr>
              <a:t>At 9.6 to 9.8 millimeters long, the Monte Iberia </a:t>
            </a:r>
            <a:r>
              <a:rPr lang="en-US" sz="1200" u="none" strike="noStrike" kern="1200" dirty="0" err="1" smtClean="0">
                <a:solidFill>
                  <a:schemeClr val="tx1"/>
                </a:solidFill>
                <a:latin typeface="+mn-lt"/>
                <a:ea typeface="+mn-ea"/>
                <a:cs typeface="+mn-cs"/>
              </a:rPr>
              <a:t>Eleuth</a:t>
            </a:r>
            <a:r>
              <a:rPr lang="en-US" sz="1200" u="none" strike="noStrike" kern="1200" dirty="0" smtClean="0">
                <a:solidFill>
                  <a:schemeClr val="tx1"/>
                </a:solidFill>
                <a:latin typeface="+mn-lt"/>
                <a:ea typeface="+mn-ea"/>
                <a:cs typeface="+mn-cs"/>
              </a:rPr>
              <a:t> and the Brazilian Gold Frog are tied as the smallest frog, amphibian or </a:t>
            </a:r>
            <a:r>
              <a:rPr lang="en-US" sz="1200" u="none" strike="noStrike" kern="1200" dirty="0" err="1" smtClean="0">
                <a:solidFill>
                  <a:schemeClr val="tx1"/>
                </a:solidFill>
                <a:latin typeface="+mn-lt"/>
                <a:ea typeface="+mn-ea"/>
                <a:cs typeface="+mn-cs"/>
              </a:rPr>
              <a:t>tetrapod</a:t>
            </a:r>
            <a:r>
              <a:rPr lang="en-US" sz="1200" u="none" strike="noStrike" kern="1200" dirty="0" smtClean="0">
                <a:solidFill>
                  <a:schemeClr val="tx1"/>
                </a:solidFill>
                <a:latin typeface="+mn-lt"/>
                <a:ea typeface="+mn-ea"/>
                <a:cs typeface="+mn-cs"/>
              </a:rPr>
              <a:t>. The Monte Iberia </a:t>
            </a:r>
            <a:r>
              <a:rPr lang="en-US" sz="1200" u="none" strike="noStrike" kern="1200" dirty="0" err="1" smtClean="0">
                <a:solidFill>
                  <a:schemeClr val="tx1"/>
                </a:solidFill>
                <a:latin typeface="+mn-lt"/>
                <a:ea typeface="+mn-ea"/>
                <a:cs typeface="+mn-cs"/>
              </a:rPr>
              <a:t>Eleuth</a:t>
            </a:r>
            <a:r>
              <a:rPr lang="en-US" sz="1200" u="none" strike="noStrike" kern="1200" dirty="0" smtClean="0">
                <a:solidFill>
                  <a:schemeClr val="tx1"/>
                </a:solidFill>
                <a:latin typeface="+mn-lt"/>
                <a:ea typeface="+mn-ea"/>
                <a:cs typeface="+mn-cs"/>
              </a:rPr>
              <a:t> was first discovered in 1996 on Mount Iberia, from which the animal gets its name, and exists in only two small regions of Cuba. Much remains unknown about this small creature.</a:t>
            </a:r>
          </a:p>
          <a:p>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pPr>
              <a:defRPr/>
            </a:pPr>
            <a:fld id="{F733DA65-FEF1-4055-910A-BD12E4C6B44E}" type="slidenum">
              <a:rPr lang="en-US" smtClean="0"/>
              <a:pPr>
                <a:defRPr/>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B43F11-45B5-4CD2-B1CD-1E2A8EA40DFB}"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D80A86-278A-411F-B38E-9DC6457CFE29}"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Money -</a:t>
            </a:r>
            <a:r>
              <a:rPr lang="en-US" baseline="0" dirty="0" smtClean="0"/>
              <a:t> </a:t>
            </a:r>
            <a:r>
              <a:rPr lang="en-US" dirty="0" smtClean="0"/>
              <a:t>The Cuban government decides what is grown, sold, and made in the country. It also decides how much things cost and how much money everyone earns. Many Cubans earn their </a:t>
            </a:r>
            <a:r>
              <a:rPr lang="en-US" i="1" dirty="0" smtClean="0"/>
              <a:t>pesos</a:t>
            </a:r>
            <a:r>
              <a:rPr lang="en-US" dirty="0" smtClean="0"/>
              <a:t> (Cuban money) by working with all the tourists who come for Cuba’s beautiful beaches, music, and culture. Others earn money farming crops like sugarcane, tobacco, fruit, and coffee. The economy is also dependent on money that is sent home by Cubans living outside the country, especially by those living in the United States.</a:t>
            </a:r>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47B851-6EE7-486B-A345-909A67943361}"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Close</a:t>
            </a:r>
            <a:r>
              <a:rPr lang="en-US" baseline="0" dirty="0" smtClean="0"/>
              <a:t> to </a:t>
            </a:r>
            <a:r>
              <a:rPr lang="en-US" baseline="0" dirty="0" smtClean="0"/>
              <a:t>USA (95 miles to the tip of Key West).  </a:t>
            </a:r>
            <a:r>
              <a:rPr lang="en-US" baseline="0" dirty="0" smtClean="0"/>
              <a:t>Many Cubans try to escape Cuba by taking boats to USA.  Many die in the attempt.</a:t>
            </a:r>
          </a:p>
          <a:p>
            <a:pPr eaLnBrk="1" hangingPunct="1">
              <a:spcBef>
                <a:spcPct val="0"/>
              </a:spcBef>
            </a:pPr>
            <a:endParaRPr lang="en-US" baseline="0" dirty="0"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252E10-3E12-4CBC-A9D3-1804CF9986DB}"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Cuba isn’t just one island. It has two main islands, Cuba and </a:t>
            </a:r>
            <a:r>
              <a:rPr lang="en-US" i="1" dirty="0" smtClean="0"/>
              <a:t>Isla de la Juventud</a:t>
            </a:r>
            <a:r>
              <a:rPr lang="en-US" dirty="0" smtClean="0"/>
              <a:t> (Isle of Youth), and more than a thousand smaller islands. Mountain ranges cut the country into three areas: tropical rain forests in the east, flat prairies in the center, and hills and valleys in the west. But no matter where you are in Cuba, it’s almost always hot and humid. Instead of a winter or summer, Cuba has dry and rainy seasons. Hurricanes sometimes come during the rainy season, from May to October.</a:t>
            </a:r>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83D817-840C-43B9-9E6D-676759E41946}"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1492 </a:t>
            </a:r>
            <a:r>
              <a:rPr lang="en-US" dirty="0" smtClean="0"/>
              <a:t>Christopher Columbus arrives on the island</a:t>
            </a:r>
          </a:p>
          <a:p>
            <a:r>
              <a:rPr lang="en-US" dirty="0" smtClean="0"/>
              <a:t>1511 Spain begins to conquer Cuba </a:t>
            </a:r>
          </a:p>
          <a:p>
            <a:r>
              <a:rPr lang="en-US" dirty="0" smtClean="0"/>
              <a:t>1535 The native peoples are almost completely wiped out from disease and war</a:t>
            </a:r>
          </a:p>
          <a:p>
            <a:r>
              <a:rPr lang="en-US" dirty="0" smtClean="0"/>
              <a:t>1762 Britain captures Cuba from Spain and trades it a year later for Florida</a:t>
            </a:r>
          </a:p>
          <a:p>
            <a:r>
              <a:rPr lang="en-US" dirty="0" smtClean="0"/>
              <a:t>1868–78 The people seek independence from Spain in the Ten Years’ War, but they are defeated</a:t>
            </a:r>
          </a:p>
          <a:p>
            <a:r>
              <a:rPr lang="en-US" dirty="0" smtClean="0"/>
              <a:t>1898 The United States defeats Spain in the Spanish-American War and wins Cuba</a:t>
            </a:r>
          </a:p>
          <a:p>
            <a:r>
              <a:rPr lang="en-US" dirty="0" smtClean="0"/>
              <a:t>1902 The U.S. officials leave and Cuba gains independence </a:t>
            </a:r>
          </a:p>
          <a:p>
            <a:r>
              <a:rPr lang="en-US" dirty="0" smtClean="0"/>
              <a:t>1952 </a:t>
            </a:r>
            <a:r>
              <a:rPr lang="en-US" dirty="0" err="1" smtClean="0"/>
              <a:t>Fulgencio</a:t>
            </a:r>
            <a:r>
              <a:rPr lang="en-US" dirty="0" smtClean="0"/>
              <a:t> Batista overthrows the government and rules as a dictator </a:t>
            </a:r>
          </a:p>
          <a:p>
            <a:r>
              <a:rPr lang="en-US" dirty="0" smtClean="0"/>
              <a:t>1958 Fidel Castro and his rebels overthrow Batista</a:t>
            </a:r>
          </a:p>
          <a:p>
            <a:r>
              <a:rPr lang="en-US" dirty="0" smtClean="0"/>
              <a:t>1961 The United States trains Cubans to overthrow Castro’s government in an operation called the Bay of Pigs; the operation fails </a:t>
            </a:r>
          </a:p>
          <a:p>
            <a:r>
              <a:rPr lang="en-US" dirty="0" smtClean="0"/>
              <a:t>1962 The Cuban Missile Crisis brings the United States and Soviet Union close to a nuclear war</a:t>
            </a:r>
          </a:p>
          <a:p>
            <a:r>
              <a:rPr lang="en-US" dirty="0" smtClean="0"/>
              <a:t>2003 The Cuban government jails 75 </a:t>
            </a:r>
            <a:r>
              <a:rPr lang="en-US" i="1" dirty="0" smtClean="0"/>
              <a:t>dissidents</a:t>
            </a:r>
            <a:r>
              <a:rPr lang="en-US" dirty="0" smtClean="0"/>
              <a:t> (people who disagree with the government), drawing international criticism </a:t>
            </a:r>
          </a:p>
          <a:p>
            <a:r>
              <a:rPr lang="en-US" dirty="0" smtClean="0"/>
              <a:t>2006 Because of health problems, Castro temporarily hands over control of the government to his brother, Raul </a:t>
            </a:r>
          </a:p>
          <a:p>
            <a:r>
              <a:rPr lang="en-US" dirty="0" smtClean="0"/>
              <a:t>2008 After nearly 50 years as the leader of Cuba, Fidel Castro resigns the presidency due to failing health</a:t>
            </a:r>
            <a:endParaRPr lang="en-US" dirty="0"/>
          </a:p>
        </p:txBody>
      </p:sp>
      <p:sp>
        <p:nvSpPr>
          <p:cNvPr id="4" name="Slide Number Placeholder 3"/>
          <p:cNvSpPr>
            <a:spLocks noGrp="1"/>
          </p:cNvSpPr>
          <p:nvPr>
            <p:ph type="sldNum" sz="quarter" idx="10"/>
          </p:nvPr>
        </p:nvSpPr>
        <p:spPr/>
        <p:txBody>
          <a:bodyPr/>
          <a:lstStyle/>
          <a:p>
            <a:pPr>
              <a:defRPr/>
            </a:pPr>
            <a:fld id="{F733DA65-FEF1-4055-910A-BD12E4C6B44E}"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defRPr/>
            </a:pPr>
            <a:r>
              <a:rPr lang="en-US" dirty="0" smtClean="0"/>
              <a:t>When they aren’t in school, Cuban kids play sports or games like tag, leapfrog, hide-and-seek, and </a:t>
            </a:r>
            <a:r>
              <a:rPr lang="en-US" i="1" dirty="0" smtClean="0"/>
              <a:t>Cuba and Spain</a:t>
            </a:r>
            <a:r>
              <a:rPr lang="en-US" dirty="0" smtClean="0"/>
              <a:t> (a war game) with their friends. Boys play chess and marbles, and girls play with dolls. Most kids like to dance at festivals and parties. At home, children have a variety of chores to do. Girls help clean the floor, cook, and wash clothes. Boys often run errands to the store or bakery. Kids in the countryside have chores on the farm. </a:t>
            </a:r>
          </a:p>
          <a:p>
            <a:pPr>
              <a:defRPr/>
            </a:pPr>
            <a:endParaRPr lang="en-US" dirty="0" smtClean="0"/>
          </a:p>
          <a:p>
            <a:pPr>
              <a:defRPr/>
            </a:pPr>
            <a:r>
              <a:rPr lang="en-US" dirty="0" smtClean="0"/>
              <a:t>Education is very important to Cubans. Kids start school when they are five and have to go until they are at least twelve. They attend classes Monday through Saturday and have homework most nights. Boys wear red pants, white shirts, and a red or blue </a:t>
            </a:r>
            <a:r>
              <a:rPr lang="en-US" i="1" dirty="0" smtClean="0"/>
              <a:t>neckerchief</a:t>
            </a:r>
            <a:r>
              <a:rPr lang="en-US" dirty="0" smtClean="0"/>
              <a:t> (a square of cloth worn around the neck). Girls wear red skirts, white blouses, and a neckerchief. Sunday is the favorite day of the week because kids can relax and play.</a:t>
            </a:r>
          </a:p>
          <a:p>
            <a:pPr>
              <a:defRPr/>
            </a:pPr>
            <a:endParaRPr lang="en-US" dirty="0" smtClean="0"/>
          </a:p>
          <a:p>
            <a:pPr>
              <a:defRPr/>
            </a:pPr>
            <a:r>
              <a:rPr lang="en-US" dirty="0" smtClean="0"/>
              <a:t>It wouldn’t be a meal in Cuba without rice, beans, and bread. Dinner usually includes sweet potatoes, </a:t>
            </a:r>
            <a:r>
              <a:rPr lang="en-US" i="1" dirty="0" smtClean="0"/>
              <a:t>plantains</a:t>
            </a:r>
            <a:r>
              <a:rPr lang="en-US" dirty="0" smtClean="0"/>
              <a:t> (a fruit similar to bananas), and tomatoes. Meat is a favorite, but it is so expensive that many families eat fish instead. Many fruits are available, like mangoes, avocados, guavas, oranges, lemons, pineapples, and papaya. Favorite desserts include cake, ice cream, and cookies. At the table, kids are expected to behave well and avoid talking too loudly.</a:t>
            </a:r>
            <a:endParaRPr lang="en-US" dirty="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7D6289-920F-4033-9F1A-D6083AFCEC8D}"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In sports, baseball is Cuba’s first love. Boys start playing in leagues before they are seven, and they play for fun whenever they can. Many good U.S. baseball players, such as the Yankee’s Orlando Hernandez and the Red’s Tony Perez, were born in Cuba. Cuba also has a professional league. Girls play sports in school, but women generally don’t play sports. Kids also enjoy basketball, soccer, volleyball, and other sports. Many kids enjoy riding their bicycles.</a:t>
            </a:r>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A95FD8-8BAC-493F-9FD2-D0F960276899}"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B0F04F-8F04-4DB7-955F-09804F25577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83DE29-8894-48B1-AF7F-0DA7DF41AAC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35C83E-FB20-4D79-8F93-D83F0412190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A54796-1200-4ECC-87DB-F50F6EAD148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69A57D-8581-4CE6-BEEA-374DB6523A3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3149E8-8CDA-471E-8145-E1D88E58187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50AFFC2-94B8-44B9-B6C2-869BAD5AC16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79FCAB8-FDE8-445F-9AF2-309CAC36DCE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DD103CC-7174-49FB-AE7C-8C9EDB9B724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01E44D-78B8-4A9A-BFEE-284878CCC5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44E43B-ECAB-4086-AC56-1639CF7E756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90000"/>
            <a:alpha val="8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D78CE55-79A5-43C2-AD38-B521D6F8FE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itchFamily="34" charset="0"/>
        </a:defRPr>
      </a:lvl2pPr>
      <a:lvl3pPr algn="ctr" rtl="0" eaLnBrk="0" fontAlgn="base" hangingPunct="0">
        <a:spcBef>
          <a:spcPct val="0"/>
        </a:spcBef>
        <a:spcAft>
          <a:spcPct val="0"/>
        </a:spcAft>
        <a:defRPr sz="4400">
          <a:solidFill>
            <a:schemeClr val="tx2"/>
          </a:solidFill>
          <a:latin typeface="Verdana" pitchFamily="34" charset="0"/>
        </a:defRPr>
      </a:lvl3pPr>
      <a:lvl4pPr algn="ctr" rtl="0" eaLnBrk="0" fontAlgn="base" hangingPunct="0">
        <a:spcBef>
          <a:spcPct val="0"/>
        </a:spcBef>
        <a:spcAft>
          <a:spcPct val="0"/>
        </a:spcAft>
        <a:defRPr sz="4400">
          <a:solidFill>
            <a:schemeClr val="tx2"/>
          </a:solidFill>
          <a:latin typeface="Verdana" pitchFamily="34" charset="0"/>
        </a:defRPr>
      </a:lvl4pPr>
      <a:lvl5pPr algn="ctr" rtl="0" eaLnBrk="0" fontAlgn="base" hangingPunct="0">
        <a:spcBef>
          <a:spcPct val="0"/>
        </a:spcBef>
        <a:spcAft>
          <a:spcPct val="0"/>
        </a:spcAft>
        <a:defRPr sz="4400">
          <a:solidFill>
            <a:schemeClr val="tx2"/>
          </a:solidFill>
          <a:latin typeface="Verdana"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animals.jrank.org/pages/3495/Hutias-Capromyidae-CUBAN-HUTIA-Capromys-pilorides-SPECIES-ACCOUNT.html#ixzz1CwoznwA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supercoloring.com/image_print.php?img_src=http://www.supercoloring.com/wp-content/original/2009_01/hummingbird-12-coloring-page.gif" TargetMode="External"/><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6.gif"/><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4"/>
          <p:cNvSpPr txBox="1">
            <a:spLocks noChangeArrowheads="1"/>
          </p:cNvSpPr>
          <p:nvPr/>
        </p:nvSpPr>
        <p:spPr bwMode="auto">
          <a:xfrm>
            <a:off x="3376801" y="5257800"/>
            <a:ext cx="2390398" cy="1200329"/>
          </a:xfrm>
          <a:prstGeom prst="rect">
            <a:avLst/>
          </a:prstGeom>
          <a:noFill/>
          <a:ln w="9525">
            <a:noFill/>
            <a:miter lim="800000"/>
            <a:headEnd/>
            <a:tailEnd/>
          </a:ln>
        </p:spPr>
        <p:txBody>
          <a:bodyPr wrap="none">
            <a:spAutoFit/>
          </a:bodyPr>
          <a:lstStyle/>
          <a:p>
            <a:pPr algn="ctr">
              <a:defRPr/>
            </a:pPr>
            <a:r>
              <a:rPr lang="en-US" sz="7200" dirty="0" smtClean="0">
                <a:solidFill>
                  <a:schemeClr val="bg1"/>
                </a:solidFill>
                <a:effectLst>
                  <a:glow rad="101600">
                    <a:schemeClr val="accent6">
                      <a:lumMod val="90000"/>
                      <a:alpha val="60000"/>
                    </a:schemeClr>
                  </a:glow>
                </a:effectLst>
              </a:rPr>
              <a:t>Cuba</a:t>
            </a:r>
            <a:endParaRPr lang="en-US" sz="7200" dirty="0">
              <a:solidFill>
                <a:schemeClr val="bg1"/>
              </a:solidFill>
              <a:effectLst>
                <a:glow rad="101600">
                  <a:schemeClr val="accent6">
                    <a:lumMod val="90000"/>
                    <a:alpha val="60000"/>
                  </a:schemeClr>
                </a:glow>
              </a:effectLst>
            </a:endParaRPr>
          </a:p>
        </p:txBody>
      </p:sp>
      <p:pic>
        <p:nvPicPr>
          <p:cNvPr id="30726" name="Picture 6" descr="http://flagsandanthems.com/media/flags/flag-cuba.gif"/>
          <p:cNvPicPr>
            <a:picLocks noChangeAspect="1" noChangeArrowheads="1"/>
          </p:cNvPicPr>
          <p:nvPr/>
        </p:nvPicPr>
        <p:blipFill>
          <a:blip r:embed="rId3" cstate="print"/>
          <a:srcRect/>
          <a:stretch>
            <a:fillRect/>
          </a:stretch>
        </p:blipFill>
        <p:spPr bwMode="auto">
          <a:xfrm>
            <a:off x="1219200" y="533400"/>
            <a:ext cx="6750448" cy="4495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dissolve">
                                      <p:cBhvr>
                                        <p:cTn id="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0"/>
            <a:ext cx="2877711"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Animals</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4342" name="Picture 6" descr="http://img.designswan.com/2009/Animal/miniAnimalKindom/13.jpg"/>
          <p:cNvPicPr>
            <a:picLocks noChangeAspect="1" noChangeArrowheads="1"/>
          </p:cNvPicPr>
          <p:nvPr/>
        </p:nvPicPr>
        <p:blipFill>
          <a:blip r:embed="rId3" cstate="print"/>
          <a:srcRect/>
          <a:stretch>
            <a:fillRect/>
          </a:stretch>
        </p:blipFill>
        <p:spPr bwMode="auto">
          <a:xfrm>
            <a:off x="1752600" y="1371600"/>
            <a:ext cx="5213684" cy="3962400"/>
          </a:xfrm>
          <a:prstGeom prst="rect">
            <a:avLst/>
          </a:prstGeom>
          <a:noFill/>
        </p:spPr>
      </p:pic>
      <p:sp>
        <p:nvSpPr>
          <p:cNvPr id="15" name="TextBox 14"/>
          <p:cNvSpPr txBox="1"/>
          <p:nvPr/>
        </p:nvSpPr>
        <p:spPr>
          <a:xfrm>
            <a:off x="2895600" y="5486400"/>
            <a:ext cx="3065263" cy="523220"/>
          </a:xfrm>
          <a:prstGeom prst="rect">
            <a:avLst/>
          </a:prstGeom>
          <a:noFill/>
        </p:spPr>
        <p:txBody>
          <a:bodyPr wrap="none" rtlCol="0">
            <a:spAutoFit/>
          </a:bodyPr>
          <a:lstStyle/>
          <a:p>
            <a:r>
              <a:rPr lang="en-US" sz="2800" dirty="0" smtClean="0"/>
              <a:t>Bee Hummingbird</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wildanimalsonline.com/mammals/cubanhutia-capromyspilorides.jpg"/>
          <p:cNvPicPr>
            <a:picLocks noChangeAspect="1" noChangeArrowheads="1"/>
          </p:cNvPicPr>
          <p:nvPr/>
        </p:nvPicPr>
        <p:blipFill>
          <a:blip r:embed="rId3" cstate="print"/>
          <a:srcRect/>
          <a:stretch>
            <a:fillRect/>
          </a:stretch>
        </p:blipFill>
        <p:spPr bwMode="auto">
          <a:xfrm>
            <a:off x="1371600" y="914400"/>
            <a:ext cx="6096000" cy="4572000"/>
          </a:xfrm>
          <a:prstGeom prst="rect">
            <a:avLst/>
          </a:prstGeom>
          <a:noFill/>
        </p:spPr>
      </p:pic>
      <p:sp>
        <p:nvSpPr>
          <p:cNvPr id="3" name="TextBox 2"/>
          <p:cNvSpPr txBox="1"/>
          <p:nvPr/>
        </p:nvSpPr>
        <p:spPr>
          <a:xfrm>
            <a:off x="3048000" y="5638800"/>
            <a:ext cx="2597186" cy="584775"/>
          </a:xfrm>
          <a:prstGeom prst="rect">
            <a:avLst/>
          </a:prstGeom>
          <a:noFill/>
        </p:spPr>
        <p:txBody>
          <a:bodyPr wrap="none" rtlCol="0">
            <a:spAutoFit/>
          </a:bodyPr>
          <a:lstStyle/>
          <a:p>
            <a:r>
              <a:rPr lang="en-US" sz="3200" b="1" dirty="0" smtClean="0">
                <a:hlinkClick r:id="rId4"/>
              </a:rPr>
              <a:t>Cuban </a:t>
            </a:r>
            <a:r>
              <a:rPr lang="en-US" sz="3200" b="1" dirty="0" err="1" smtClean="0">
                <a:hlinkClick r:id="rId4"/>
              </a:rPr>
              <a:t>Hutia</a:t>
            </a:r>
            <a:endParaRPr lang="en-US" sz="32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upload.wikimedia.org/wikipedia/commons/2/2e/Hispaniola_solenodon.jpg"/>
          <p:cNvPicPr>
            <a:picLocks noChangeAspect="1" noChangeArrowheads="1"/>
          </p:cNvPicPr>
          <p:nvPr/>
        </p:nvPicPr>
        <p:blipFill>
          <a:blip r:embed="rId3" cstate="print"/>
          <a:srcRect/>
          <a:stretch>
            <a:fillRect/>
          </a:stretch>
        </p:blipFill>
        <p:spPr bwMode="auto">
          <a:xfrm>
            <a:off x="1524000" y="685800"/>
            <a:ext cx="6096000" cy="4572000"/>
          </a:xfrm>
          <a:prstGeom prst="rect">
            <a:avLst/>
          </a:prstGeom>
          <a:noFill/>
        </p:spPr>
      </p:pic>
      <p:sp>
        <p:nvSpPr>
          <p:cNvPr id="3" name="TextBox 2"/>
          <p:cNvSpPr txBox="1"/>
          <p:nvPr/>
        </p:nvSpPr>
        <p:spPr>
          <a:xfrm>
            <a:off x="3200400" y="5562600"/>
            <a:ext cx="2390398" cy="646331"/>
          </a:xfrm>
          <a:prstGeom prst="rect">
            <a:avLst/>
          </a:prstGeom>
          <a:noFill/>
        </p:spPr>
        <p:txBody>
          <a:bodyPr wrap="none" rtlCol="0">
            <a:spAutoFit/>
          </a:bodyPr>
          <a:lstStyle/>
          <a:p>
            <a:r>
              <a:rPr lang="en-US" sz="3600" dirty="0" err="1" smtClean="0"/>
              <a:t>Solenodon</a:t>
            </a:r>
            <a:endParaRPr lang="en-US"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images.stanzapub.com/readers/2009/05/12/448755336f22e777b60_2.jpg"/>
          <p:cNvPicPr>
            <a:picLocks noChangeAspect="1" noChangeArrowheads="1"/>
          </p:cNvPicPr>
          <p:nvPr/>
        </p:nvPicPr>
        <p:blipFill>
          <a:blip r:embed="rId3" cstate="print"/>
          <a:srcRect/>
          <a:stretch>
            <a:fillRect/>
          </a:stretch>
        </p:blipFill>
        <p:spPr bwMode="auto">
          <a:xfrm>
            <a:off x="155575" y="-23726775"/>
            <a:ext cx="4762500" cy="3571875"/>
          </a:xfrm>
          <a:prstGeom prst="rect">
            <a:avLst/>
          </a:prstGeom>
          <a:noFill/>
        </p:spPr>
      </p:pic>
      <p:pic>
        <p:nvPicPr>
          <p:cNvPr id="48132" name="Picture 4" descr="http://images.stanzapub.com/readers/2009/05/12/448755336f22e777b60_2.jpg"/>
          <p:cNvPicPr>
            <a:picLocks noChangeAspect="1" noChangeArrowheads="1"/>
          </p:cNvPicPr>
          <p:nvPr/>
        </p:nvPicPr>
        <p:blipFill>
          <a:blip r:embed="rId3" cstate="print"/>
          <a:srcRect/>
          <a:stretch>
            <a:fillRect/>
          </a:stretch>
        </p:blipFill>
        <p:spPr bwMode="auto">
          <a:xfrm>
            <a:off x="1524000" y="1143000"/>
            <a:ext cx="5892800" cy="4419600"/>
          </a:xfrm>
          <a:prstGeom prst="rect">
            <a:avLst/>
          </a:prstGeom>
          <a:noFill/>
        </p:spPr>
      </p:pic>
      <p:sp>
        <p:nvSpPr>
          <p:cNvPr id="4" name="TextBox 3"/>
          <p:cNvSpPr txBox="1"/>
          <p:nvPr/>
        </p:nvSpPr>
        <p:spPr>
          <a:xfrm>
            <a:off x="1828800" y="5638800"/>
            <a:ext cx="5391219" cy="646331"/>
          </a:xfrm>
          <a:prstGeom prst="rect">
            <a:avLst/>
          </a:prstGeom>
          <a:noFill/>
        </p:spPr>
        <p:txBody>
          <a:bodyPr wrap="none" rtlCol="0">
            <a:spAutoFit/>
          </a:bodyPr>
          <a:lstStyle/>
          <a:p>
            <a:r>
              <a:rPr lang="en-US" sz="3600" dirty="0" smtClean="0"/>
              <a:t>Monte Iberia dwarf </a:t>
            </a:r>
            <a:r>
              <a:rPr lang="en-US" sz="3600" dirty="0" err="1" smtClean="0"/>
              <a:t>eleuth</a:t>
            </a:r>
            <a:endParaRPr lang="en-US"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alpha val="85000"/>
          </a:schemeClr>
        </a:solidFill>
        <a:effectLst/>
      </p:bgPr>
    </p:bg>
    <p:spTree>
      <p:nvGrpSpPr>
        <p:cNvPr id="1" name=""/>
        <p:cNvGrpSpPr/>
        <p:nvPr/>
      </p:nvGrpSpPr>
      <p:grpSpPr>
        <a:xfrm>
          <a:off x="0" y="0"/>
          <a:ext cx="0" cy="0"/>
          <a:chOff x="0" y="0"/>
          <a:chExt cx="0" cy="0"/>
        </a:xfrm>
      </p:grpSpPr>
      <p:pic>
        <p:nvPicPr>
          <p:cNvPr id="50178" name="Picture 2" descr="http://images.stanzapub.com/readers/2009/05/12/448755336f22e777b60_2.jpg"/>
          <p:cNvPicPr>
            <a:picLocks noChangeAspect="1" noChangeArrowheads="1"/>
          </p:cNvPicPr>
          <p:nvPr/>
        </p:nvPicPr>
        <p:blipFill>
          <a:blip r:embed="rId2" cstate="print"/>
          <a:srcRect/>
          <a:stretch>
            <a:fillRect/>
          </a:stretch>
        </p:blipFill>
        <p:spPr bwMode="auto">
          <a:xfrm>
            <a:off x="155575" y="-23726775"/>
            <a:ext cx="4762500" cy="3571875"/>
          </a:xfrm>
          <a:prstGeom prst="rect">
            <a:avLst/>
          </a:prstGeom>
          <a:noFill/>
        </p:spPr>
      </p:pic>
      <p:sp>
        <p:nvSpPr>
          <p:cNvPr id="3" name="Rectangle 2"/>
          <p:cNvSpPr/>
          <p:nvPr/>
        </p:nvSpPr>
        <p:spPr>
          <a:xfrm>
            <a:off x="3517865" y="2967335"/>
            <a:ext cx="210827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El Fin</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pic>
        <p:nvPicPr>
          <p:cNvPr id="2050" name="Picture 2" descr="flag Cuba"/>
          <p:cNvPicPr>
            <a:picLocks noChangeAspect="1" noChangeArrowheads="1"/>
          </p:cNvPicPr>
          <p:nvPr/>
        </p:nvPicPr>
        <p:blipFill>
          <a:blip r:embed="rId2" cstate="print"/>
          <a:srcRect t="9040" b="18644"/>
          <a:stretch>
            <a:fillRect/>
          </a:stretch>
        </p:blipFill>
        <p:spPr bwMode="auto">
          <a:xfrm rot="16200000">
            <a:off x="3959352" y="1673352"/>
            <a:ext cx="6858000" cy="3511296"/>
          </a:xfrm>
          <a:prstGeom prst="rect">
            <a:avLst/>
          </a:prstGeom>
          <a:noFill/>
        </p:spPr>
      </p:pic>
      <p:pic>
        <p:nvPicPr>
          <p:cNvPr id="2052" name="Picture 4" descr="Hummingbird 12">
            <a:hlinkClick r:id="rId3" tooltip="Click to see printable version: Bee hummingbird"/>
          </p:cNvPr>
          <p:cNvPicPr>
            <a:picLocks noChangeAspect="1" noChangeArrowheads="1"/>
          </p:cNvPicPr>
          <p:nvPr/>
        </p:nvPicPr>
        <p:blipFill>
          <a:blip r:embed="rId4" cstate="print"/>
          <a:srcRect/>
          <a:stretch>
            <a:fillRect/>
          </a:stretch>
        </p:blipFill>
        <p:spPr bwMode="auto">
          <a:xfrm rot="16200000">
            <a:off x="740446" y="-435645"/>
            <a:ext cx="2633909" cy="3505202"/>
          </a:xfrm>
          <a:prstGeom prst="rect">
            <a:avLst/>
          </a:prstGeom>
          <a:noFill/>
        </p:spPr>
      </p:pic>
      <p:pic>
        <p:nvPicPr>
          <p:cNvPr id="2054" name="Picture 6" descr="http://funschool.kaboose.com/images/printables/195x232_bbcpage2.gif"/>
          <p:cNvPicPr>
            <a:picLocks noChangeAspect="1" noChangeArrowheads="1"/>
          </p:cNvPicPr>
          <p:nvPr/>
        </p:nvPicPr>
        <p:blipFill>
          <a:blip r:embed="rId5" cstate="print"/>
          <a:srcRect/>
          <a:stretch>
            <a:fillRect/>
          </a:stretch>
        </p:blipFill>
        <p:spPr bwMode="auto">
          <a:xfrm rot="16200000">
            <a:off x="376731" y="2510331"/>
            <a:ext cx="3970938" cy="4724400"/>
          </a:xfrm>
          <a:prstGeom prst="rect">
            <a:avLst/>
          </a:prstGeom>
          <a:noFill/>
        </p:spPr>
      </p:pic>
      <p:sp>
        <p:nvSpPr>
          <p:cNvPr id="11" name="Rectangle 10"/>
          <p:cNvSpPr/>
          <p:nvPr/>
        </p:nvSpPr>
        <p:spPr>
          <a:xfrm>
            <a:off x="4650663" y="762000"/>
            <a:ext cx="998991" cy="5509200"/>
          </a:xfrm>
          <a:prstGeom prst="rect">
            <a:avLst/>
          </a:prstGeom>
          <a:noFill/>
        </p:spPr>
        <p:txBody>
          <a:bodyPr wrap="none" lIns="91440" tIns="45720" rIns="91440" bIns="45720">
            <a:spAutoFit/>
          </a:bodyPr>
          <a:lstStyle/>
          <a:p>
            <a:pPr algn="ctr"/>
            <a:r>
              <a:rPr lang="en-US" sz="88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t>
            </a:r>
          </a:p>
          <a:p>
            <a:pPr algn="ctr"/>
            <a:r>
              <a:rPr lang="en-US" sz="8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a:t>
            </a:r>
          </a:p>
          <a:p>
            <a:pPr algn="ctr"/>
            <a:r>
              <a:rPr lang="en-US" sz="88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t>
            </a:r>
          </a:p>
          <a:p>
            <a:pPr algn="ctr"/>
            <a:r>
              <a:rPr lang="en-US" sz="8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a:t>
            </a:r>
            <a:endParaRPr lang="en-US" sz="88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04800" y="6096000"/>
            <a:ext cx="4800600" cy="461963"/>
          </a:xfrm>
          <a:prstGeom prst="rect">
            <a:avLst/>
          </a:prstGeom>
          <a:noFill/>
          <a:ln w="9525">
            <a:noFill/>
            <a:miter lim="800000"/>
            <a:headEnd/>
            <a:tailEnd/>
          </a:ln>
        </p:spPr>
        <p:txBody>
          <a:bodyPr>
            <a:spAutoFit/>
          </a:bodyPr>
          <a:lstStyle/>
          <a:p>
            <a:r>
              <a:rPr lang="en-US" sz="2400" dirty="0">
                <a:solidFill>
                  <a:schemeClr val="bg1"/>
                </a:solidFill>
              </a:rPr>
              <a:t>On which continent is </a:t>
            </a:r>
            <a:r>
              <a:rPr lang="en-US" sz="2400" dirty="0" smtClean="0">
                <a:solidFill>
                  <a:schemeClr val="bg1"/>
                </a:solidFill>
              </a:rPr>
              <a:t>Cuba?</a:t>
            </a:r>
            <a:endParaRPr lang="en-US" sz="2400" dirty="0">
              <a:solidFill>
                <a:schemeClr val="bg1"/>
              </a:solidFill>
            </a:endParaRPr>
          </a:p>
        </p:txBody>
      </p:sp>
      <p:pic>
        <p:nvPicPr>
          <p:cNvPr id="3075" name="Picture 8" descr="Map of the World"/>
          <p:cNvPicPr>
            <a:picLocks noChangeAspect="1" noChangeArrowheads="1"/>
          </p:cNvPicPr>
          <p:nvPr/>
        </p:nvPicPr>
        <p:blipFill>
          <a:blip r:embed="rId3" cstate="print"/>
          <a:srcRect/>
          <a:stretch>
            <a:fillRect/>
          </a:stretch>
        </p:blipFill>
        <p:spPr bwMode="auto">
          <a:xfrm>
            <a:off x="0" y="0"/>
            <a:ext cx="9144000" cy="5745163"/>
          </a:xfrm>
          <a:prstGeom prst="rect">
            <a:avLst/>
          </a:prstGeom>
          <a:noFill/>
          <a:ln w="9525">
            <a:noFill/>
            <a:miter lim="800000"/>
            <a:headEnd/>
            <a:tailEnd/>
          </a:ln>
        </p:spPr>
      </p:pic>
      <p:sp>
        <p:nvSpPr>
          <p:cNvPr id="7" name="Oval 6"/>
          <p:cNvSpPr/>
          <p:nvPr/>
        </p:nvSpPr>
        <p:spPr>
          <a:xfrm>
            <a:off x="304800" y="381000"/>
            <a:ext cx="3200400" cy="2514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a:spLocks noChangeArrowheads="1"/>
          </p:cNvSpPr>
          <p:nvPr/>
        </p:nvSpPr>
        <p:spPr bwMode="auto">
          <a:xfrm>
            <a:off x="5334000" y="6096000"/>
            <a:ext cx="2136775" cy="461963"/>
          </a:xfrm>
          <a:prstGeom prst="rect">
            <a:avLst/>
          </a:prstGeom>
          <a:noFill/>
          <a:ln w="9525">
            <a:noFill/>
            <a:miter lim="800000"/>
            <a:headEnd/>
            <a:tailEnd/>
          </a:ln>
        </p:spPr>
        <p:txBody>
          <a:bodyPr>
            <a:spAutoFit/>
          </a:bodyPr>
          <a:lstStyle/>
          <a:p>
            <a:r>
              <a:rPr lang="en-US" sz="2400">
                <a:solidFill>
                  <a:schemeClr val="bg1"/>
                </a:solidFill>
              </a:rPr>
              <a:t>North America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2000"/>
                                        <p:tgtEl>
                                          <p:spTgt spid="7"/>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mapsofworld.com/north-america/maps/map-of-north-america.jpg"/>
          <p:cNvPicPr>
            <a:picLocks noChangeAspect="1" noChangeArrowheads="1"/>
          </p:cNvPicPr>
          <p:nvPr/>
        </p:nvPicPr>
        <p:blipFill>
          <a:blip r:embed="rId3" cstate="print"/>
          <a:srcRect/>
          <a:stretch>
            <a:fillRect/>
          </a:stretch>
        </p:blipFill>
        <p:spPr bwMode="auto">
          <a:xfrm>
            <a:off x="0" y="0"/>
            <a:ext cx="6324600" cy="6881813"/>
          </a:xfrm>
          <a:prstGeom prst="rect">
            <a:avLst/>
          </a:prstGeom>
          <a:noFill/>
          <a:ln w="9525">
            <a:noFill/>
            <a:miter lim="800000"/>
            <a:headEnd/>
            <a:tailEnd/>
          </a:ln>
        </p:spPr>
      </p:pic>
      <p:sp>
        <p:nvSpPr>
          <p:cNvPr id="3" name="TextBox 2"/>
          <p:cNvSpPr txBox="1"/>
          <p:nvPr/>
        </p:nvSpPr>
        <p:spPr>
          <a:xfrm>
            <a:off x="6705600" y="1219200"/>
            <a:ext cx="2098675" cy="708025"/>
          </a:xfrm>
          <a:prstGeom prst="rect">
            <a:avLst/>
          </a:prstGeom>
          <a:noFill/>
        </p:spPr>
        <p:txBody>
          <a:bodyPr wrap="none">
            <a:spAutoFit/>
          </a:bodyPr>
          <a:lstStyle/>
          <a:p>
            <a:pPr>
              <a:defRPr/>
            </a:pPr>
            <a:r>
              <a:rPr lang="en-US" sz="2000" b="1" dirty="0">
                <a:solidFill>
                  <a:schemeClr val="accent3"/>
                </a:solidFill>
              </a:rPr>
              <a:t>Where in </a:t>
            </a:r>
          </a:p>
          <a:p>
            <a:pPr>
              <a:defRPr/>
            </a:pPr>
            <a:r>
              <a:rPr lang="en-US" sz="2000" b="1" dirty="0">
                <a:solidFill>
                  <a:schemeClr val="accent3"/>
                </a:solidFill>
              </a:rPr>
              <a:t>North America?</a:t>
            </a:r>
          </a:p>
        </p:txBody>
      </p:sp>
      <p:sp>
        <p:nvSpPr>
          <p:cNvPr id="4" name="Oval 3"/>
          <p:cNvSpPr/>
          <p:nvPr/>
        </p:nvSpPr>
        <p:spPr>
          <a:xfrm>
            <a:off x="3962400" y="5257800"/>
            <a:ext cx="12192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5410200" y="609600"/>
            <a:ext cx="3733800" cy="4801314"/>
          </a:xfrm>
          <a:prstGeom prst="rect">
            <a:avLst/>
          </a:prstGeom>
          <a:noFill/>
          <a:ln w="9525">
            <a:noFill/>
            <a:miter lim="800000"/>
            <a:headEnd/>
            <a:tailEnd/>
          </a:ln>
        </p:spPr>
        <p:txBody>
          <a:bodyPr wrap="square">
            <a:spAutoFit/>
          </a:bodyPr>
          <a:lstStyle/>
          <a:p>
            <a:r>
              <a:rPr lang="en-US" dirty="0"/>
              <a:t>Population </a:t>
            </a:r>
            <a:r>
              <a:rPr lang="en-US" dirty="0" smtClean="0"/>
              <a:t>11.4 </a:t>
            </a:r>
            <a:r>
              <a:rPr lang="en-US" dirty="0"/>
              <a:t>million </a:t>
            </a:r>
            <a:r>
              <a:rPr lang="en-US" dirty="0" smtClean="0"/>
              <a:t>people</a:t>
            </a:r>
          </a:p>
          <a:p>
            <a:r>
              <a:rPr lang="en-US" dirty="0" smtClean="0"/>
              <a:t>(around 2X of WA state)</a:t>
            </a:r>
          </a:p>
          <a:p>
            <a:endParaRPr lang="en-US" dirty="0" smtClean="0"/>
          </a:p>
          <a:p>
            <a:r>
              <a:rPr lang="en-US" dirty="0" smtClean="0"/>
              <a:t>Capital – Havana</a:t>
            </a:r>
            <a:endParaRPr lang="en-US" dirty="0"/>
          </a:p>
          <a:p>
            <a:endParaRPr lang="en-US" dirty="0"/>
          </a:p>
          <a:p>
            <a:r>
              <a:rPr lang="en-US" dirty="0"/>
              <a:t>Language – Spanish</a:t>
            </a:r>
          </a:p>
          <a:p>
            <a:endParaRPr lang="en-US" dirty="0"/>
          </a:p>
          <a:p>
            <a:r>
              <a:rPr lang="en-US" dirty="0"/>
              <a:t>Size - </a:t>
            </a:r>
            <a:r>
              <a:rPr lang="en-US" dirty="0" smtClean="0"/>
              <a:t>42427 </a:t>
            </a:r>
            <a:r>
              <a:rPr lang="en-US" i="1" dirty="0" smtClean="0"/>
              <a:t>sq</a:t>
            </a:r>
            <a:r>
              <a:rPr lang="en-US" dirty="0" smtClean="0"/>
              <a:t> mi </a:t>
            </a:r>
            <a:endParaRPr lang="en-US" dirty="0"/>
          </a:p>
          <a:p>
            <a:r>
              <a:rPr lang="en-US" dirty="0"/>
              <a:t>          </a:t>
            </a:r>
            <a:r>
              <a:rPr lang="en-US" dirty="0" smtClean="0"/>
              <a:t>(about ½ </a:t>
            </a:r>
            <a:r>
              <a:rPr lang="en-US" dirty="0"/>
              <a:t>of WA</a:t>
            </a:r>
            <a:r>
              <a:rPr lang="en-US" dirty="0" smtClean="0"/>
              <a:t>)</a:t>
            </a:r>
          </a:p>
          <a:p>
            <a:endParaRPr lang="en-US" dirty="0" smtClean="0"/>
          </a:p>
          <a:p>
            <a:r>
              <a:rPr lang="en-US" dirty="0" smtClean="0"/>
              <a:t>Money – Pesos</a:t>
            </a:r>
          </a:p>
          <a:p>
            <a:endParaRPr lang="en-US" dirty="0" smtClean="0"/>
          </a:p>
          <a:p>
            <a:r>
              <a:rPr lang="en-US" dirty="0" smtClean="0"/>
              <a:t>Imports – Food, petroleum, chemicals, machinery</a:t>
            </a:r>
          </a:p>
          <a:p>
            <a:endParaRPr lang="en-US" dirty="0" smtClean="0"/>
          </a:p>
          <a:p>
            <a:r>
              <a:rPr lang="en-US" dirty="0" smtClean="0"/>
              <a:t>Exports – Sugar, Tobacco, Coffee</a:t>
            </a:r>
            <a:endParaRPr lang="en-US" dirty="0"/>
          </a:p>
          <a:p>
            <a:endParaRPr lang="en-US" dirty="0"/>
          </a:p>
        </p:txBody>
      </p:sp>
      <p:pic>
        <p:nvPicPr>
          <p:cNvPr id="24578" name="Picture 2" descr="Cuba Map"/>
          <p:cNvPicPr>
            <a:picLocks noChangeAspect="1" noChangeArrowheads="1"/>
          </p:cNvPicPr>
          <p:nvPr/>
        </p:nvPicPr>
        <p:blipFill>
          <a:blip r:embed="rId3" cstate="print"/>
          <a:srcRect/>
          <a:stretch>
            <a:fillRect/>
          </a:stretch>
        </p:blipFill>
        <p:spPr bwMode="auto">
          <a:xfrm>
            <a:off x="0" y="609600"/>
            <a:ext cx="5334000" cy="559106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ba Map"/>
          <p:cNvPicPr>
            <a:picLocks noChangeAspect="1" noChangeArrowheads="1"/>
          </p:cNvPicPr>
          <p:nvPr/>
        </p:nvPicPr>
        <p:blipFill>
          <a:blip r:embed="rId3" cstate="print"/>
          <a:srcRect/>
          <a:stretch>
            <a:fillRect/>
          </a:stretch>
        </p:blipFill>
        <p:spPr bwMode="auto">
          <a:xfrm>
            <a:off x="1066800" y="-1"/>
            <a:ext cx="6553200" cy="686901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0800" y="0"/>
            <a:ext cx="3801041" cy="923330"/>
          </a:xfrm>
          <a:prstGeom prst="rect">
            <a:avLst/>
          </a:prstGeom>
          <a:noFill/>
        </p:spPr>
        <p:txBody>
          <a:bodyPr wrap="none" lIns="91440" tIns="45720" rIns="91440" bIns="45720">
            <a:spAutoFit/>
          </a:bodyPr>
          <a:lstStyle/>
          <a:p>
            <a:pPr algn="ctr"/>
            <a:r>
              <a:rPr lang="en-US" sz="5400" b="1" cap="none" spc="0" dirty="0" smtClean="0">
                <a:ln w="1905"/>
                <a:solidFill>
                  <a:srgbClr val="00B050"/>
                </a:solidFill>
                <a:effectLst>
                  <a:innerShdw blurRad="69850" dist="43180" dir="5400000">
                    <a:srgbClr val="000000">
                      <a:alpha val="65000"/>
                    </a:srgbClr>
                  </a:innerShdw>
                </a:effectLst>
              </a:rPr>
              <a:t>Landscape</a:t>
            </a:r>
            <a:endParaRPr lang="en-US" sz="5400" b="1" cap="none" spc="0" dirty="0">
              <a:ln w="1905"/>
              <a:solidFill>
                <a:srgbClr val="00B050"/>
              </a:solidFill>
              <a:effectLst>
                <a:innerShdw blurRad="69850" dist="43180" dir="5400000">
                  <a:srgbClr val="000000">
                    <a:alpha val="65000"/>
                  </a:srgbClr>
                </a:innerShdw>
              </a:effectLst>
            </a:endParaRPr>
          </a:p>
        </p:txBody>
      </p:sp>
      <p:pic>
        <p:nvPicPr>
          <p:cNvPr id="6146" name="Picture 2" descr="http://blog.wholetravel.com/wp-content/uploads/2009/04/cuba_beach.jpg"/>
          <p:cNvPicPr>
            <a:picLocks noChangeAspect="1" noChangeArrowheads="1"/>
          </p:cNvPicPr>
          <p:nvPr/>
        </p:nvPicPr>
        <p:blipFill>
          <a:blip r:embed="rId3" cstate="print"/>
          <a:srcRect/>
          <a:stretch>
            <a:fillRect/>
          </a:stretch>
        </p:blipFill>
        <p:spPr bwMode="auto">
          <a:xfrm>
            <a:off x="2209800" y="914400"/>
            <a:ext cx="4495800" cy="3371850"/>
          </a:xfrm>
          <a:prstGeom prst="rect">
            <a:avLst/>
          </a:prstGeom>
          <a:noFill/>
        </p:spPr>
      </p:pic>
      <p:pic>
        <p:nvPicPr>
          <p:cNvPr id="19458" name="Picture 2" descr="http://www.sprouls.com/blog/wp-content/uploads/2008/11/cuba3.jpg"/>
          <p:cNvPicPr>
            <a:picLocks noChangeAspect="1" noChangeArrowheads="1"/>
          </p:cNvPicPr>
          <p:nvPr/>
        </p:nvPicPr>
        <p:blipFill>
          <a:blip r:embed="rId4" cstate="print"/>
          <a:srcRect/>
          <a:stretch>
            <a:fillRect/>
          </a:stretch>
        </p:blipFill>
        <p:spPr bwMode="auto">
          <a:xfrm>
            <a:off x="1295400" y="4305300"/>
            <a:ext cx="6400800" cy="25527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2286000"/>
            <a:ext cx="3719288"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smtClean="0">
                <a:ln w="11430"/>
                <a:solidFill>
                  <a:srgbClr val="C00000"/>
                </a:solidFill>
                <a:effectLst>
                  <a:outerShdw blurRad="50800" dist="39000" dir="5460000" algn="tl">
                    <a:srgbClr val="000000">
                      <a:alpha val="38000"/>
                    </a:srgbClr>
                  </a:outerShdw>
                </a:effectLst>
              </a:rPr>
              <a:t>History</a:t>
            </a:r>
            <a:endParaRPr lang="en-US" sz="5400" b="1" cap="none" spc="0" dirty="0">
              <a:ln w="11430"/>
              <a:solidFill>
                <a:srgbClr val="C000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228600"/>
            <a:ext cx="4262705" cy="923330"/>
          </a:xfrm>
          <a:prstGeom prst="rect">
            <a:avLst/>
          </a:prstGeom>
          <a:noFill/>
        </p:spPr>
        <p:txBody>
          <a:bodyPr wrap="none">
            <a:spAutoFit/>
          </a:bodyPr>
          <a:lstStyle/>
          <a:p>
            <a:pPr algn="ctr">
              <a:defRPr/>
            </a:pPr>
            <a:r>
              <a:rPr lang="en-US" sz="5400" b="1" dirty="0">
                <a:ln w="1905"/>
                <a:solidFill>
                  <a:srgbClr val="00CC66"/>
                </a:solidFill>
                <a:effectLst>
                  <a:innerShdw blurRad="69850" dist="43180" dir="5400000">
                    <a:srgbClr val="000000">
                      <a:alpha val="65000"/>
                    </a:srgbClr>
                  </a:innerShdw>
                </a:effectLst>
              </a:rPr>
              <a:t>Life as a Kid</a:t>
            </a:r>
          </a:p>
        </p:txBody>
      </p:sp>
      <p:pic>
        <p:nvPicPr>
          <p:cNvPr id="8195" name="Picture 2" descr="Panamanian children at play"/>
          <p:cNvPicPr>
            <a:picLocks noChangeAspect="1" noChangeArrowheads="1"/>
          </p:cNvPicPr>
          <p:nvPr/>
        </p:nvPicPr>
        <p:blipFill>
          <a:blip r:embed="rId3" cstate="print"/>
          <a:srcRect/>
          <a:stretch>
            <a:fillRect/>
          </a:stretch>
        </p:blipFill>
        <p:spPr bwMode="auto">
          <a:xfrm>
            <a:off x="4648200" y="1295400"/>
            <a:ext cx="3967163" cy="2667000"/>
          </a:xfrm>
          <a:prstGeom prst="rect">
            <a:avLst/>
          </a:prstGeom>
          <a:noFill/>
          <a:ln w="9525">
            <a:noFill/>
            <a:miter lim="800000"/>
            <a:headEnd/>
            <a:tailEnd/>
          </a:ln>
        </p:spPr>
      </p:pic>
      <p:pic>
        <p:nvPicPr>
          <p:cNvPr id="8196" name="Picture 4" descr="Water drenching"/>
          <p:cNvPicPr>
            <a:picLocks noChangeAspect="1" noChangeArrowheads="1"/>
          </p:cNvPicPr>
          <p:nvPr/>
        </p:nvPicPr>
        <p:blipFill>
          <a:blip r:embed="rId4" cstate="print"/>
          <a:srcRect/>
          <a:stretch>
            <a:fillRect/>
          </a:stretch>
        </p:blipFill>
        <p:spPr bwMode="auto">
          <a:xfrm>
            <a:off x="0" y="4114800"/>
            <a:ext cx="4081463"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4"/>
          <p:cNvSpPr txBox="1">
            <a:spLocks noChangeArrowheads="1"/>
          </p:cNvSpPr>
          <p:nvPr/>
        </p:nvSpPr>
        <p:spPr bwMode="auto">
          <a:xfrm>
            <a:off x="3276600" y="304800"/>
            <a:ext cx="1971675" cy="769938"/>
          </a:xfrm>
          <a:prstGeom prst="rect">
            <a:avLst/>
          </a:prstGeom>
          <a:noFill/>
          <a:ln w="9525">
            <a:noFill/>
            <a:miter lim="800000"/>
            <a:headEnd/>
            <a:tailEnd/>
          </a:ln>
        </p:spPr>
        <p:txBody>
          <a:bodyPr wrap="none">
            <a:spAutoFit/>
          </a:bodyPr>
          <a:lstStyle/>
          <a:p>
            <a:r>
              <a:rPr lang="en-US" sz="4400" b="1"/>
              <a:t>Sports</a:t>
            </a:r>
          </a:p>
        </p:txBody>
      </p:sp>
      <p:pic>
        <p:nvPicPr>
          <p:cNvPr id="9219" name="Picture 4" descr="http://www.psychologytoday.com/files/u109/4_1196909807_baseball_player.jpg"/>
          <p:cNvPicPr>
            <a:picLocks noChangeAspect="1" noChangeArrowheads="1"/>
          </p:cNvPicPr>
          <p:nvPr/>
        </p:nvPicPr>
        <p:blipFill>
          <a:blip r:embed="rId3" cstate="print"/>
          <a:srcRect/>
          <a:stretch>
            <a:fillRect/>
          </a:stretch>
        </p:blipFill>
        <p:spPr bwMode="auto">
          <a:xfrm>
            <a:off x="1828800" y="1524000"/>
            <a:ext cx="4762500" cy="3571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Scale>
                                      <p:cBhvr>
                                        <p:cTn id="7" dur="1000" decel="50000" fill="hold">
                                          <p:stCondLst>
                                            <p:cond delay="0"/>
                                          </p:stCondLst>
                                        </p:cTn>
                                        <p:tgtEl>
                                          <p:spTgt spid="92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219"/>
                                        </p:tgtEl>
                                        <p:attrNameLst>
                                          <p:attrName>ppt_x</p:attrName>
                                          <p:attrName>ppt_y</p:attrName>
                                        </p:attrNameLst>
                                      </p:cBhvr>
                                    </p:animMotion>
                                    <p:animEffect transition="in" filter="fade">
                                      <p:cBhvr>
                                        <p:cTn id="9" dur="1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3490</TotalTime>
  <Words>1260</Words>
  <Application>Microsoft Office PowerPoint</Application>
  <PresentationFormat>On-screen Show (4:3)</PresentationFormat>
  <Paragraphs>88</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DeShazo Family</dc:creator>
  <cp:lastModifiedBy>DeShazo Family</cp:lastModifiedBy>
  <cp:revision>39</cp:revision>
  <dcterms:created xsi:type="dcterms:W3CDTF">2008-11-16T05:11:02Z</dcterms:created>
  <dcterms:modified xsi:type="dcterms:W3CDTF">2011-02-14T01:02:24Z</dcterms:modified>
</cp:coreProperties>
</file>