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67" r:id="rId3"/>
    <p:sldId id="269" r:id="rId4"/>
    <p:sldId id="266" r:id="rId5"/>
    <p:sldId id="259" r:id="rId6"/>
    <p:sldId id="257" r:id="rId7"/>
    <p:sldId id="271" r:id="rId8"/>
    <p:sldId id="270" r:id="rId9"/>
    <p:sldId id="272" r:id="rId10"/>
    <p:sldId id="261" r:id="rId11"/>
    <p:sldId id="264" r:id="rId12"/>
    <p:sldId id="260" r:id="rId13"/>
    <p:sldId id="265" r:id="rId14"/>
    <p:sldId id="268" r:id="rId15"/>
    <p:sldId id="273"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CC3399"/>
    <a:srgbClr val="66FFFF"/>
    <a:srgbClr val="66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552" autoAdjust="0"/>
  </p:normalViewPr>
  <p:slideViewPr>
    <p:cSldViewPr>
      <p:cViewPr varScale="1">
        <p:scale>
          <a:sx n="40" d="100"/>
          <a:sy n="40" d="100"/>
        </p:scale>
        <p:origin x="-74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371A886-DBC0-48D4-8C0B-8CED2BDDDD75}" type="datetimeFigureOut">
              <a:rPr lang="en-US"/>
              <a:pPr>
                <a:defRPr/>
              </a:pPr>
              <a:t>11/17/2009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42A040B-7C78-4DF7-B93E-8B998B652C9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B4B8FE6-F676-4ABF-95C8-B5ACFB35B32C}" type="datetimeFigureOut">
              <a:rPr lang="en-US"/>
              <a:pPr>
                <a:defRPr/>
              </a:pPr>
              <a:t>11/17/2009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733DA65-FEF1-4055-910A-BD12E4C6B44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n.wikipedia.org/wiki/Insect_fighting"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nationalzoo.si.edu/Animals/AnimalRecord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colors represent the 2 political parties Liberals (red) and conservatives (blue)</a:t>
            </a:r>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1F206D-C066-4ABD-80C8-3A5207B379DC}"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F588E0-C754-44CE-B6C2-6569BC8B1558}"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AB85DB-C287-4F56-9F1B-5AC1578D4DAA}"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442D6B-9EC9-42E3-BF83-89B19F9B6A01}"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a:t>
            </a:r>
            <a:r>
              <a:rPr lang="en-US" b="1" dirty="0" smtClean="0"/>
              <a:t>rhinoceros beetles</a:t>
            </a:r>
            <a:r>
              <a:rPr lang="en-US" dirty="0" smtClean="0"/>
              <a:t> or </a:t>
            </a:r>
            <a:r>
              <a:rPr lang="en-US" b="1" dirty="0" smtClean="0"/>
              <a:t>rhino beetle</a:t>
            </a:r>
            <a:r>
              <a:rPr lang="en-US" dirty="0" smtClean="0"/>
              <a:t> are among the largest of beetles, and their common name refers to the characteristic horns borne by the males of most species in the group. The male beetles use their horns in mating battles against other males.</a:t>
            </a:r>
          </a:p>
          <a:p>
            <a:r>
              <a:rPr lang="en-US" dirty="0" smtClean="0"/>
              <a:t>The larvae feed on rotten wood while the adults feed on nectar, plant sap and fruit. Rhinoceros beetle larvae are sometimes fried and eaten as a bush delicacy. Rhinoceros beetles are popular children's pets in Asia. They are clean, easy to maintain, and safe to handle. </a:t>
            </a:r>
          </a:p>
          <a:p>
            <a:pPr eaLnBrk="1" hangingPunct="1">
              <a:spcBef>
                <a:spcPct val="0"/>
              </a:spcBef>
            </a:pPr>
            <a:endParaRPr lang="en-US" dirty="0" smtClean="0"/>
          </a:p>
          <a:p>
            <a:r>
              <a:rPr lang="en-US" dirty="0" smtClean="0"/>
              <a:t>In Asian countries, male beetles are also used for gambling </a:t>
            </a:r>
            <a:r>
              <a:rPr lang="en-US" dirty="0" smtClean="0">
                <a:hlinkClick r:id="rId3" tooltip="Insect fighting"/>
              </a:rPr>
              <a:t>fights</a:t>
            </a:r>
            <a:r>
              <a:rPr lang="en-US" dirty="0" smtClean="0"/>
              <a:t> since they naturally compete for female beetles with the winner knocking the other off a log.</a:t>
            </a:r>
          </a:p>
          <a:p>
            <a:r>
              <a:rPr lang="en-US" dirty="0" smtClean="0"/>
              <a:t>Rhinoceros beetles are also the strongest animals on the planet in relation to their own size. They can lift up to 850 times their own weight.</a:t>
            </a:r>
            <a:r>
              <a:rPr lang="en-US" dirty="0" smtClean="0">
                <a:hlinkClick r:id="rId4" tooltip="http://nationalzoo.si.edu/Animals/AnimalRecords/"/>
              </a:rPr>
              <a:t>[1]</a:t>
            </a:r>
            <a:r>
              <a:rPr lang="en-US" dirty="0" smtClean="0"/>
              <a:t> To put this into perspective, if a human of average height and weight had the strength of the rhinoceros beetle, he would likely be able to lift a 65 ton object (Dad lifting 30 elephants).</a:t>
            </a:r>
          </a:p>
          <a:p>
            <a:pPr eaLnBrk="1" hangingPunct="1">
              <a:spcBef>
                <a:spcPct val="0"/>
              </a:spcBef>
            </a:pPr>
            <a:endParaRPr lang="en-US" dirty="0"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83D817-840C-43B9-9E6D-676759E41946}"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868239-DA0C-4560-B8BC-304C7708C67E}" type="slidenum">
              <a:rPr lang="en-US" smtClean="0"/>
              <a:pPr/>
              <a:t>14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B43F11-45B5-4CD2-B1CD-1E2A8EA40DFB}"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D80A86-278A-411F-B38E-9DC6457CFE29}"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Money - Panama uses the US Dollar for bills but the coins are called Balboa. Yet, the official national currency of Panama is the Balboa.</a:t>
            </a:r>
          </a:p>
          <a:p>
            <a:endParaRPr lang="en-US" dirty="0" smtClean="0"/>
          </a:p>
          <a:p>
            <a:endParaRPr lang="en-US" dirty="0" smtClean="0"/>
          </a:p>
          <a:p>
            <a:r>
              <a:rPr lang="en-US" dirty="0" smtClean="0"/>
              <a:t>Ruled by Spain 1513-1821</a:t>
            </a:r>
          </a:p>
          <a:p>
            <a:endParaRPr lang="en-US" dirty="0" smtClean="0"/>
          </a:p>
          <a:p>
            <a:r>
              <a:rPr lang="en-US" dirty="0" smtClean="0"/>
              <a:t>Aligned with Columbia until 1903</a:t>
            </a:r>
          </a:p>
          <a:p>
            <a:endParaRPr lang="en-US" dirty="0" smtClean="0"/>
          </a:p>
          <a:p>
            <a:r>
              <a:rPr lang="en-US" dirty="0" smtClean="0"/>
              <a:t>Exports:  Bananas, Coffee, Petroleum products, fish, sugar</a:t>
            </a:r>
          </a:p>
          <a:p>
            <a:pPr eaLnBrk="1" hangingPunct="1">
              <a:spcBef>
                <a:spcPct val="0"/>
              </a:spcBef>
            </a:pPr>
            <a:endParaRPr 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47B851-6EE7-486B-A345-909A67943361}"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43318D-17DC-4191-8B46-30A0671F387E}"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a:t>
            </a:r>
            <a:r>
              <a:rPr lang="en-US" baseline="0" dirty="0" smtClean="0"/>
              <a:t> Panama Canal is about 50 miles long.</a:t>
            </a:r>
          </a:p>
          <a:p>
            <a:pPr eaLnBrk="1" hangingPunct="1">
              <a:spcBef>
                <a:spcPct val="0"/>
              </a:spcBef>
            </a:pPr>
            <a:endParaRPr lang="en-US" baseline="0" dirty="0" smtClean="0"/>
          </a:p>
          <a:p>
            <a:pPr eaLnBrk="1" hangingPunct="1">
              <a:spcBef>
                <a:spcPct val="0"/>
              </a:spcBef>
            </a:pPr>
            <a:r>
              <a:rPr lang="en-US" baseline="0" dirty="0" smtClean="0"/>
              <a:t>Normally the sun rises on the east coast, and sets on the west coast.  This is the ONLY place on earth where the sun can rise on the west coast and set on the east coast.</a:t>
            </a:r>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252E10-3E12-4CBC-A9D3-1804CF9986DB}"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defRPr/>
            </a:pPr>
            <a:r>
              <a:rPr lang="en-US" dirty="0" smtClean="0"/>
              <a:t>After school, Panamanian kids participate in sports, the arts, or they just hang out with family and friends. In the interior, nearly all children help out with the household chores. Such chores may include cooking and cleaning or cultivating and harvesting the crops that the family has planted to eat or sell in the upcoming year. Families who have cows expect their children to help with the milking.</a:t>
            </a:r>
          </a:p>
          <a:p>
            <a:pPr>
              <a:defRPr/>
            </a:pPr>
            <a:r>
              <a:rPr lang="en-US" dirty="0" smtClean="0"/>
              <a:t>In Panama, people often say that you haven’t eaten if you haven’t had rice (</a:t>
            </a:r>
            <a:r>
              <a:rPr lang="en-US" i="1" dirty="0" err="1" smtClean="0"/>
              <a:t>arroz</a:t>
            </a:r>
            <a:r>
              <a:rPr lang="en-US" dirty="0" smtClean="0"/>
              <a:t>). Rice is served with nearly every meal. It is eaten with eggs, chicken, beef, sardines, meat, fish, potatoes, or beans. Corn and </a:t>
            </a:r>
            <a:r>
              <a:rPr lang="en-US" i="1" dirty="0" smtClean="0"/>
              <a:t>plantains</a:t>
            </a:r>
            <a:r>
              <a:rPr lang="en-US" dirty="0" smtClean="0"/>
              <a:t> (a starchy, banana-like fruit) are also a big part of the Panamanian diet. Fish is inexpensive and often made into a soup. People usually eat vegetables as part of the main dish or in a salad. The national dish of Panama is </a:t>
            </a:r>
            <a:r>
              <a:rPr lang="en-US" i="1" dirty="0" err="1" smtClean="0"/>
              <a:t>sancocho</a:t>
            </a:r>
            <a:r>
              <a:rPr lang="en-US" dirty="0" smtClean="0"/>
              <a:t> (a chicken stew). Other common dishes include </a:t>
            </a:r>
            <a:r>
              <a:rPr lang="en-US" i="1" dirty="0" err="1" smtClean="0"/>
              <a:t>guacho</a:t>
            </a:r>
            <a:r>
              <a:rPr lang="en-US" dirty="0" smtClean="0"/>
              <a:t> (rice soup), </a:t>
            </a:r>
            <a:r>
              <a:rPr lang="en-US" i="1" dirty="0" err="1" smtClean="0"/>
              <a:t>bollo</a:t>
            </a:r>
            <a:r>
              <a:rPr lang="en-US" dirty="0" smtClean="0"/>
              <a:t> (corn mush that has been boiled in corn husks), corn tortillas, and </a:t>
            </a:r>
            <a:r>
              <a:rPr lang="en-US" i="1" dirty="0" smtClean="0"/>
              <a:t>carne </a:t>
            </a:r>
            <a:r>
              <a:rPr lang="en-US" i="1" dirty="0" err="1" smtClean="0"/>
              <a:t>guisado</a:t>
            </a:r>
            <a:r>
              <a:rPr lang="en-US" dirty="0" smtClean="0"/>
              <a:t> (stewed meat with tomatoes and spices). </a:t>
            </a:r>
            <a:r>
              <a:rPr lang="en-US" i="1" dirty="0" err="1" smtClean="0"/>
              <a:t>Arroz</a:t>
            </a:r>
            <a:r>
              <a:rPr lang="en-US" i="1" dirty="0" smtClean="0"/>
              <a:t> con </a:t>
            </a:r>
            <a:r>
              <a:rPr lang="en-US" i="1" dirty="0" err="1" smtClean="0"/>
              <a:t>pollo</a:t>
            </a:r>
            <a:r>
              <a:rPr lang="en-US" dirty="0" smtClean="0"/>
              <a:t> (rice and chicken) is eaten on special occasions. Fruit is eaten often as a snack. </a:t>
            </a:r>
            <a:r>
              <a:rPr lang="en-US" i="1" dirty="0" err="1" smtClean="0"/>
              <a:t>Chicha</a:t>
            </a:r>
            <a:r>
              <a:rPr lang="en-US" dirty="0" smtClean="0"/>
              <a:t>, a popular drink, is made from fresh fruit, water, and sugar. A variety of international foods are eaten in cities, along with traditional foods.</a:t>
            </a:r>
          </a:p>
          <a:p>
            <a:pPr>
              <a:defRPr/>
            </a:pPr>
            <a:r>
              <a:rPr lang="en-US" dirty="0" smtClean="0"/>
              <a:t>Panamanian kids are required to go to school between the ages of seven and fifteen. All students attending public schools wear uniforms, usually blue and white. The school year begins in March and ends in December, leaving January and February for summer vacation. After completing primary school, most students go on to secondary education. Some of these secondary schools emphasize academics while others focus on </a:t>
            </a:r>
            <a:r>
              <a:rPr lang="en-US" i="1" dirty="0" smtClean="0"/>
              <a:t>vocational training</a:t>
            </a:r>
            <a:r>
              <a:rPr lang="en-US" dirty="0" smtClean="0"/>
              <a:t> (teaching students skills for industry or agriculture). Agriculture is a relatively small part of the economy in terms of income, but Panama has many farmers who support themselves and their families with what they harvest each year. They grow bananas, rice, coffee, sugarcane, and vegetables. They also raise livestock.</a:t>
            </a:r>
            <a:endParaRPr lang="en-US" dirty="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7D6289-920F-4033-9F1A-D6083AFCEC8D}"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Because the US was involved in much of the work on the Panama Canal, they follow a lot of the same types of sports as the US.</a:t>
            </a:r>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A95FD8-8BAC-493F-9FD2-D0F960276899}"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National bird of Panama</a:t>
            </a:r>
          </a:p>
          <a:p>
            <a:endParaRPr lang="en-US" dirty="0" smtClean="0"/>
          </a:p>
          <a:p>
            <a:r>
              <a:rPr lang="en-US" dirty="0" smtClean="0"/>
              <a:t>Size – 35-41 inches.  Wingspan of 6 ½ ft.  Weighs</a:t>
            </a:r>
            <a:r>
              <a:rPr lang="en-US" baseline="0" dirty="0" smtClean="0"/>
              <a:t> 10-20lbs</a:t>
            </a:r>
            <a:endParaRPr lang="en-US" dirty="0" smtClean="0"/>
          </a:p>
          <a:p>
            <a:r>
              <a:rPr lang="en-US" dirty="0" smtClean="0"/>
              <a:t>Eats animals</a:t>
            </a:r>
            <a:r>
              <a:rPr lang="en-US" baseline="0" dirty="0" smtClean="0"/>
              <a:t> that live in trees – sloths, monkeys. Opossums and some reptiles and birds.</a:t>
            </a:r>
          </a:p>
          <a:p>
            <a:endParaRPr lang="en-US" baseline="0" dirty="0" smtClean="0"/>
          </a:p>
          <a:p>
            <a:r>
              <a:rPr lang="en-US" dirty="0" smtClean="0"/>
              <a:t>Harpy Eagles are considered to be one of the world’s largest and most powerful eagles. Although this eagle has hind talons up to the size of grizzly bear claws, they typically can only fly with prey weighing up to approximately one half of their body weight. </a:t>
            </a:r>
          </a:p>
          <a:p>
            <a:endParaRPr lang="en-US" b="1" dirty="0" smtClean="0"/>
          </a:p>
          <a:p>
            <a:r>
              <a:rPr lang="en-US" b="1" dirty="0" smtClean="0"/>
              <a:t>MACAW</a:t>
            </a:r>
          </a:p>
          <a:p>
            <a:pPr marL="0" marR="0" indent="0" algn="l" defTabSz="914400" rtl="0" eaLnBrk="1" fontAlgn="base" latinLnBrk="0" hangingPunct="1">
              <a:lnSpc>
                <a:spcPct val="100000"/>
              </a:lnSpc>
              <a:spcBef>
                <a:spcPct val="0"/>
              </a:spcBef>
              <a:spcAft>
                <a:spcPct val="0"/>
              </a:spcAft>
              <a:buClrTx/>
              <a:buSzTx/>
              <a:buFontTx/>
              <a:buNone/>
              <a:tabLst/>
              <a:defRPr/>
            </a:pPr>
            <a:r>
              <a:rPr lang="en-US" sz="1200" b="1" dirty="0" smtClean="0"/>
              <a:t>Habitat:</a:t>
            </a:r>
            <a:r>
              <a:rPr lang="en-US" sz="1200" dirty="0" smtClean="0"/>
              <a:t> forests, especially those that grow in swampy ground or along rivers; more open country when searching for food.</a:t>
            </a:r>
          </a:p>
          <a:p>
            <a:pPr marL="0" marR="0" indent="0" algn="l" defTabSz="914400" rtl="0" eaLnBrk="1" fontAlgn="base" latinLnBrk="0" hangingPunct="1">
              <a:lnSpc>
                <a:spcPct val="100000"/>
              </a:lnSpc>
              <a:spcBef>
                <a:spcPct val="0"/>
              </a:spcBef>
              <a:spcAft>
                <a:spcPct val="0"/>
              </a:spcAft>
              <a:buClrTx/>
              <a:buSzTx/>
              <a:buFontTx/>
              <a:buNone/>
              <a:tabLst/>
              <a:defRPr/>
            </a:pPr>
            <a:r>
              <a:rPr lang="en-US" sz="1200" b="1" dirty="0" smtClean="0"/>
              <a:t>Food:</a:t>
            </a:r>
            <a:r>
              <a:rPr lang="en-US" sz="1200" dirty="0" smtClean="0"/>
              <a:t> nuts, fruit, seeds, berries. Macaws are members of the parrot family which has 340 species. There are 16 species of macaw at the moment but some of these are close to extinction. The largest species of macaw is the </a:t>
            </a:r>
            <a:r>
              <a:rPr lang="en-US" sz="1200" b="1" dirty="0" smtClean="0"/>
              <a:t>hyacinth</a:t>
            </a:r>
            <a:r>
              <a:rPr lang="en-US" sz="1200" dirty="0" smtClean="0"/>
              <a:t> which is 3 feet long from head to tail tip. The </a:t>
            </a:r>
            <a:r>
              <a:rPr lang="en-US" sz="1200" b="1" dirty="0" smtClean="0"/>
              <a:t>red-shouldered macaw</a:t>
            </a:r>
            <a:r>
              <a:rPr lang="en-US" sz="1200" dirty="0" smtClean="0"/>
              <a:t> is the smallest, measuring 10 inches.</a:t>
            </a:r>
            <a:r>
              <a:rPr lang="en-US" dirty="0" smtClean="0"/>
              <a:t/>
            </a:r>
            <a:br>
              <a:rPr lang="en-US" dirty="0" smtClean="0"/>
            </a:br>
            <a:endParaRPr lang="en-US" dirty="0" smtClean="0"/>
          </a:p>
          <a:p>
            <a:r>
              <a:rPr lang="en-US" sz="1200" dirty="0" smtClean="0"/>
              <a:t>Although the macaw has such brilliant colors, it is actually very difficult to spot up in the tree canopy, against the golden shafts of sunlight and blue sky. This camouflage gives it some protection against birds of prey.</a:t>
            </a:r>
            <a:br>
              <a:rPr lang="en-US" sz="1200" dirty="0" smtClean="0"/>
            </a:br>
            <a:r>
              <a:rPr lang="en-US" sz="1200" b="1" dirty="0" smtClean="0"/>
              <a:t> </a:t>
            </a:r>
          </a:p>
          <a:p>
            <a:r>
              <a:rPr lang="en-US" sz="1200" b="1" dirty="0" smtClean="0"/>
              <a:t>Habitat destruction.</a:t>
            </a:r>
            <a:r>
              <a:rPr lang="en-US" sz="1200" dirty="0" smtClean="0"/>
              <a:t> Eight of the sixteen species of macaws are classified as endangered and all populations of macaws are declining. They are mostly restricted to the threatened rainforests of South America and these are being cut down at an alarming rate to make way for agriculture. This is a serious threat to the future survival of all macaws.</a:t>
            </a:r>
            <a:r>
              <a:rPr lang="en-US" dirty="0" smtClean="0"/>
              <a:t/>
            </a:r>
            <a:br>
              <a:rPr lang="en-US" dirty="0" smtClean="0"/>
            </a:br>
            <a:endParaRPr lang="en-US" sz="1200" dirty="0" smtClean="0"/>
          </a:p>
          <a:p>
            <a:r>
              <a:rPr lang="en-US" b="1" dirty="0" smtClean="0"/>
              <a:t/>
            </a:r>
            <a:br>
              <a:rPr lang="en-US" b="1" dirty="0" smtClean="0"/>
            </a:br>
            <a:endParaRPr lang="en-US" dirty="0"/>
          </a:p>
        </p:txBody>
      </p:sp>
      <p:sp>
        <p:nvSpPr>
          <p:cNvPr id="4" name="Slide Number Placeholder 3"/>
          <p:cNvSpPr>
            <a:spLocks noGrp="1"/>
          </p:cNvSpPr>
          <p:nvPr>
            <p:ph type="sldNum" sz="quarter" idx="10"/>
          </p:nvPr>
        </p:nvSpPr>
        <p:spPr/>
        <p:txBody>
          <a:bodyPr/>
          <a:lstStyle/>
          <a:p>
            <a:pPr>
              <a:defRPr/>
            </a:pPr>
            <a:fld id="{F733DA65-FEF1-4055-910A-BD12E4C6B44E}"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B0F04F-8F04-4DB7-955F-09804F25577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83DE29-8894-48B1-AF7F-0DA7DF41AAC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35C83E-FB20-4D79-8F93-D83F0412190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A54796-1200-4ECC-87DB-F50F6EAD148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69A57D-8581-4CE6-BEEA-374DB6523A3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3149E8-8CDA-471E-8145-E1D88E58187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50AFFC2-94B8-44B9-B6C2-869BAD5AC16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79FCAB8-FDE8-445F-9AF2-309CAC36DCE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DD103CC-7174-49FB-AE7C-8C9EDB9B724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01E44D-78B8-4A9A-BFEE-284878CCC59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44E43B-ECAB-4086-AC56-1639CF7E756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D78CE55-79A5-43C2-AD38-B521D6F8FE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itchFamily="34" charset="0"/>
        </a:defRPr>
      </a:lvl2pPr>
      <a:lvl3pPr algn="ctr" rtl="0" eaLnBrk="0" fontAlgn="base" hangingPunct="0">
        <a:spcBef>
          <a:spcPct val="0"/>
        </a:spcBef>
        <a:spcAft>
          <a:spcPct val="0"/>
        </a:spcAft>
        <a:defRPr sz="4400">
          <a:solidFill>
            <a:schemeClr val="tx2"/>
          </a:solidFill>
          <a:latin typeface="Verdana" pitchFamily="34" charset="0"/>
        </a:defRPr>
      </a:lvl3pPr>
      <a:lvl4pPr algn="ctr" rtl="0" eaLnBrk="0" fontAlgn="base" hangingPunct="0">
        <a:spcBef>
          <a:spcPct val="0"/>
        </a:spcBef>
        <a:spcAft>
          <a:spcPct val="0"/>
        </a:spcAft>
        <a:defRPr sz="4400">
          <a:solidFill>
            <a:schemeClr val="tx2"/>
          </a:solidFill>
          <a:latin typeface="Verdana" pitchFamily="34" charset="0"/>
        </a:defRPr>
      </a:lvl4pPr>
      <a:lvl5pPr algn="ctr" rtl="0" eaLnBrk="0" fontAlgn="base" hangingPunct="0">
        <a:spcBef>
          <a:spcPct val="0"/>
        </a:spcBef>
        <a:spcAft>
          <a:spcPct val="0"/>
        </a:spcAft>
        <a:defRPr sz="4400">
          <a:solidFill>
            <a:schemeClr val="tx2"/>
          </a:solidFill>
          <a:latin typeface="Verdana"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www.youtube.com/watch?v=588RebwxC1I" TargetMode="External"/><Relationship Id="rId5" Type="http://schemas.openxmlformats.org/officeDocument/2006/relationships/hyperlink" Target="http://www.youtube.com/watch?v=fDyeNQC0UNg" TargetMode="Externa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www.youtube.com/watch?v=Cz8zVQ0XTR8"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www.pancanal.com/eng/general/howitworks/como-tour.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10" descr="Panama Flag"/>
          <p:cNvPicPr>
            <a:picLocks noChangeAspect="1" noChangeArrowheads="1"/>
          </p:cNvPicPr>
          <p:nvPr/>
        </p:nvPicPr>
        <p:blipFill>
          <a:blip r:embed="rId3" cstate="print"/>
          <a:srcRect l="12500" t="2998" r="12500" b="4060"/>
          <a:stretch>
            <a:fillRect/>
          </a:stretch>
        </p:blipFill>
        <p:spPr bwMode="auto">
          <a:xfrm>
            <a:off x="1143000" y="304800"/>
            <a:ext cx="6858000" cy="4724400"/>
          </a:xfrm>
          <a:prstGeom prst="rect">
            <a:avLst/>
          </a:prstGeom>
          <a:noFill/>
          <a:ln w="9525">
            <a:noFill/>
            <a:miter lim="800000"/>
            <a:headEnd/>
            <a:tailEnd/>
          </a:ln>
        </p:spPr>
      </p:pic>
      <p:sp>
        <p:nvSpPr>
          <p:cNvPr id="2051" name="TextBox 4"/>
          <p:cNvSpPr txBox="1">
            <a:spLocks noChangeArrowheads="1"/>
          </p:cNvSpPr>
          <p:nvPr/>
        </p:nvSpPr>
        <p:spPr bwMode="auto">
          <a:xfrm>
            <a:off x="2761248" y="5257800"/>
            <a:ext cx="3621504" cy="1200329"/>
          </a:xfrm>
          <a:prstGeom prst="rect">
            <a:avLst/>
          </a:prstGeom>
          <a:noFill/>
          <a:ln w="9525">
            <a:noFill/>
            <a:miter lim="800000"/>
            <a:headEnd/>
            <a:tailEnd/>
          </a:ln>
        </p:spPr>
        <p:txBody>
          <a:bodyPr wrap="none">
            <a:spAutoFit/>
          </a:bodyPr>
          <a:lstStyle/>
          <a:p>
            <a:pPr algn="ctr">
              <a:defRPr/>
            </a:pPr>
            <a:r>
              <a:rPr lang="en-US" sz="7200">
                <a:solidFill>
                  <a:schemeClr val="bg1"/>
                </a:solidFill>
                <a:effectLst>
                  <a:glow rad="101600">
                    <a:schemeClr val="accent6">
                      <a:lumMod val="90000"/>
                      <a:alpha val="60000"/>
                    </a:schemeClr>
                  </a:glow>
                </a:effectLst>
              </a:rPr>
              <a:t>Panama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10242" name="Picture 5" descr="goldenfrog"/>
          <p:cNvPicPr>
            <a:picLocks noChangeAspect="1" noChangeArrowheads="1"/>
          </p:cNvPicPr>
          <p:nvPr/>
        </p:nvPicPr>
        <p:blipFill>
          <a:blip r:embed="rId3" cstate="print"/>
          <a:srcRect/>
          <a:stretch>
            <a:fillRect/>
          </a:stretch>
        </p:blipFill>
        <p:spPr bwMode="auto">
          <a:xfrm>
            <a:off x="0" y="0"/>
            <a:ext cx="4572000" cy="3427413"/>
          </a:xfrm>
          <a:prstGeom prst="rect">
            <a:avLst/>
          </a:prstGeom>
          <a:noFill/>
          <a:ln w="9525">
            <a:noFill/>
            <a:miter lim="800000"/>
            <a:headEnd/>
            <a:tailEnd/>
          </a:ln>
        </p:spPr>
      </p:pic>
      <p:sp>
        <p:nvSpPr>
          <p:cNvPr id="10243" name="Text Box 6"/>
          <p:cNvSpPr txBox="1">
            <a:spLocks noChangeArrowheads="1"/>
          </p:cNvSpPr>
          <p:nvPr/>
        </p:nvSpPr>
        <p:spPr bwMode="auto">
          <a:xfrm>
            <a:off x="5241925" y="493713"/>
            <a:ext cx="1987550" cy="366712"/>
          </a:xfrm>
          <a:prstGeom prst="rect">
            <a:avLst/>
          </a:prstGeom>
          <a:noFill/>
          <a:ln w="9525">
            <a:noFill/>
            <a:miter lim="800000"/>
            <a:headEnd/>
            <a:tailEnd/>
          </a:ln>
        </p:spPr>
        <p:txBody>
          <a:bodyPr wrap="none">
            <a:spAutoFit/>
          </a:bodyPr>
          <a:lstStyle/>
          <a:p>
            <a:r>
              <a:rPr lang="en-US"/>
              <a:t>Golden Tree Frog</a:t>
            </a:r>
          </a:p>
        </p:txBody>
      </p:sp>
      <p:pic>
        <p:nvPicPr>
          <p:cNvPr id="10244" name="Picture 8" descr="redeyedfrog"/>
          <p:cNvPicPr>
            <a:picLocks noChangeAspect="1" noChangeArrowheads="1"/>
          </p:cNvPicPr>
          <p:nvPr/>
        </p:nvPicPr>
        <p:blipFill>
          <a:blip r:embed="rId4" cstate="print"/>
          <a:srcRect/>
          <a:stretch>
            <a:fillRect/>
          </a:stretch>
        </p:blipFill>
        <p:spPr bwMode="auto">
          <a:xfrm>
            <a:off x="0" y="3429000"/>
            <a:ext cx="4572000" cy="3192463"/>
          </a:xfrm>
          <a:prstGeom prst="rect">
            <a:avLst/>
          </a:prstGeom>
          <a:noFill/>
          <a:ln w="9525">
            <a:noFill/>
            <a:miter lim="800000"/>
            <a:headEnd/>
            <a:tailEnd/>
          </a:ln>
        </p:spPr>
      </p:pic>
      <p:sp>
        <p:nvSpPr>
          <p:cNvPr id="10245" name="Text Box 9"/>
          <p:cNvSpPr txBox="1">
            <a:spLocks noChangeArrowheads="1"/>
          </p:cNvSpPr>
          <p:nvPr/>
        </p:nvSpPr>
        <p:spPr bwMode="auto">
          <a:xfrm>
            <a:off x="5241925" y="3617913"/>
            <a:ext cx="2254250" cy="641350"/>
          </a:xfrm>
          <a:prstGeom prst="rect">
            <a:avLst/>
          </a:prstGeom>
          <a:noFill/>
          <a:ln w="9525">
            <a:noFill/>
            <a:miter lim="800000"/>
            <a:headEnd/>
            <a:tailEnd/>
          </a:ln>
        </p:spPr>
        <p:txBody>
          <a:bodyPr wrap="none">
            <a:spAutoFit/>
          </a:bodyPr>
          <a:lstStyle/>
          <a:p>
            <a:r>
              <a:rPr lang="en-US"/>
              <a:t>Red Eyed Tree Frog</a:t>
            </a:r>
          </a:p>
          <a:p>
            <a:endParaRPr lang="en-US"/>
          </a:p>
        </p:txBody>
      </p:sp>
      <p:sp>
        <p:nvSpPr>
          <p:cNvPr id="6" name="TextBox 5"/>
          <p:cNvSpPr txBox="1"/>
          <p:nvPr/>
        </p:nvSpPr>
        <p:spPr>
          <a:xfrm>
            <a:off x="5029200" y="4343400"/>
            <a:ext cx="3749744" cy="1477328"/>
          </a:xfrm>
          <a:prstGeom prst="rect">
            <a:avLst/>
          </a:prstGeom>
          <a:noFill/>
        </p:spPr>
        <p:txBody>
          <a:bodyPr wrap="none" rtlCol="0">
            <a:spAutoFit/>
          </a:bodyPr>
          <a:lstStyle/>
          <a:p>
            <a:r>
              <a:rPr lang="en-US" dirty="0" smtClean="0"/>
              <a:t>4 – 7 cm long</a:t>
            </a:r>
          </a:p>
          <a:p>
            <a:endParaRPr lang="en-US" dirty="0"/>
          </a:p>
          <a:p>
            <a:r>
              <a:rPr lang="en-US" dirty="0" smtClean="0"/>
              <a:t>Bright colors and red eyes cause</a:t>
            </a:r>
          </a:p>
          <a:p>
            <a:r>
              <a:rPr lang="en-US" dirty="0" smtClean="0"/>
              <a:t>Startle coloration, giving predators </a:t>
            </a:r>
          </a:p>
          <a:p>
            <a:r>
              <a:rPr lang="en-US" dirty="0" smtClean="0"/>
              <a:t>Pause, leaving the frog to escape</a:t>
            </a:r>
          </a:p>
        </p:txBody>
      </p:sp>
      <p:sp>
        <p:nvSpPr>
          <p:cNvPr id="7" name="TextBox 6"/>
          <p:cNvSpPr txBox="1"/>
          <p:nvPr/>
        </p:nvSpPr>
        <p:spPr>
          <a:xfrm>
            <a:off x="5029200" y="1371600"/>
            <a:ext cx="3121367" cy="646331"/>
          </a:xfrm>
          <a:prstGeom prst="rect">
            <a:avLst/>
          </a:prstGeom>
          <a:noFill/>
        </p:spPr>
        <p:txBody>
          <a:bodyPr wrap="none" rtlCol="0">
            <a:spAutoFit/>
          </a:bodyPr>
          <a:lstStyle/>
          <a:p>
            <a:r>
              <a:rPr lang="en-US" dirty="0" smtClean="0"/>
              <a:t>1.5 – 3 inches</a:t>
            </a:r>
          </a:p>
          <a:p>
            <a:r>
              <a:rPr lang="en-US" dirty="0" smtClean="0"/>
              <a:t>Live in cloud and </a:t>
            </a:r>
            <a:r>
              <a:rPr lang="en-US" smtClean="0"/>
              <a:t>rain forests</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11266" name="Picture 5" descr="conejo"/>
          <p:cNvPicPr>
            <a:picLocks noChangeAspect="1" noChangeArrowheads="1"/>
          </p:cNvPicPr>
          <p:nvPr/>
        </p:nvPicPr>
        <p:blipFill>
          <a:blip r:embed="rId3" cstate="print"/>
          <a:srcRect/>
          <a:stretch>
            <a:fillRect/>
          </a:stretch>
        </p:blipFill>
        <p:spPr bwMode="auto">
          <a:xfrm>
            <a:off x="0" y="0"/>
            <a:ext cx="6248400" cy="4752975"/>
          </a:xfrm>
          <a:prstGeom prst="rect">
            <a:avLst/>
          </a:prstGeom>
          <a:noFill/>
          <a:ln w="9525">
            <a:noFill/>
            <a:miter lim="800000"/>
            <a:headEnd/>
            <a:tailEnd/>
          </a:ln>
        </p:spPr>
      </p:pic>
      <p:sp>
        <p:nvSpPr>
          <p:cNvPr id="11267" name="Text Box 6"/>
          <p:cNvSpPr txBox="1">
            <a:spLocks noChangeArrowheads="1"/>
          </p:cNvSpPr>
          <p:nvPr/>
        </p:nvSpPr>
        <p:spPr bwMode="auto">
          <a:xfrm>
            <a:off x="6461125" y="493713"/>
            <a:ext cx="908050" cy="366712"/>
          </a:xfrm>
          <a:prstGeom prst="rect">
            <a:avLst/>
          </a:prstGeom>
          <a:noFill/>
          <a:ln w="9525">
            <a:noFill/>
            <a:miter lim="800000"/>
            <a:headEnd/>
            <a:tailEnd/>
          </a:ln>
        </p:spPr>
        <p:txBody>
          <a:bodyPr wrap="none">
            <a:spAutoFit/>
          </a:bodyPr>
          <a:lstStyle/>
          <a:p>
            <a:r>
              <a:rPr lang="en-US"/>
              <a:t>Conejo</a:t>
            </a:r>
          </a:p>
        </p:txBody>
      </p:sp>
      <p:sp>
        <p:nvSpPr>
          <p:cNvPr id="11268" name="TextBox 5"/>
          <p:cNvSpPr txBox="1">
            <a:spLocks noChangeArrowheads="1"/>
          </p:cNvSpPr>
          <p:nvPr/>
        </p:nvSpPr>
        <p:spPr bwMode="auto">
          <a:xfrm>
            <a:off x="6553200" y="1295400"/>
            <a:ext cx="2479675" cy="2586038"/>
          </a:xfrm>
          <a:prstGeom prst="rect">
            <a:avLst/>
          </a:prstGeom>
          <a:noFill/>
          <a:ln w="9525">
            <a:noFill/>
            <a:miter lim="800000"/>
            <a:headEnd/>
            <a:tailEnd/>
          </a:ln>
        </p:spPr>
        <p:txBody>
          <a:bodyPr wrap="none">
            <a:spAutoFit/>
          </a:bodyPr>
          <a:lstStyle/>
          <a:p>
            <a:r>
              <a:rPr lang="en-US"/>
              <a:t>Second largest rodent</a:t>
            </a:r>
          </a:p>
          <a:p>
            <a:endParaRPr lang="en-US"/>
          </a:p>
          <a:p>
            <a:r>
              <a:rPr lang="en-US"/>
              <a:t>13-27 lbs.</a:t>
            </a:r>
          </a:p>
          <a:p>
            <a:endParaRPr lang="en-US"/>
          </a:p>
          <a:p>
            <a:r>
              <a:rPr lang="en-US"/>
              <a:t>Nocturnal</a:t>
            </a:r>
          </a:p>
          <a:p>
            <a:endParaRPr lang="en-US"/>
          </a:p>
          <a:p>
            <a:r>
              <a:rPr lang="en-US"/>
              <a:t>Eats fruit, seeds, roots</a:t>
            </a:r>
          </a:p>
          <a:p>
            <a:endParaRPr lang="en-US"/>
          </a:p>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12290" name="Picture 5" descr="sloth2"/>
          <p:cNvPicPr>
            <a:picLocks noChangeAspect="1" noChangeArrowheads="1"/>
          </p:cNvPicPr>
          <p:nvPr/>
        </p:nvPicPr>
        <p:blipFill>
          <a:blip r:embed="rId3" cstate="print"/>
          <a:srcRect/>
          <a:stretch>
            <a:fillRect/>
          </a:stretch>
        </p:blipFill>
        <p:spPr bwMode="auto">
          <a:xfrm>
            <a:off x="0" y="153988"/>
            <a:ext cx="4572000" cy="3152775"/>
          </a:xfrm>
          <a:prstGeom prst="rect">
            <a:avLst/>
          </a:prstGeom>
          <a:noFill/>
          <a:ln w="9525">
            <a:noFill/>
            <a:miter lim="800000"/>
            <a:headEnd/>
            <a:tailEnd/>
          </a:ln>
        </p:spPr>
      </p:pic>
      <p:pic>
        <p:nvPicPr>
          <p:cNvPr id="12291" name="Picture 7" descr="Pet or animal picture"/>
          <p:cNvPicPr>
            <a:picLocks noChangeAspect="1" noChangeArrowheads="1"/>
          </p:cNvPicPr>
          <p:nvPr/>
        </p:nvPicPr>
        <p:blipFill>
          <a:blip r:embed="rId4" cstate="print"/>
          <a:srcRect/>
          <a:stretch>
            <a:fillRect/>
          </a:stretch>
        </p:blipFill>
        <p:spPr bwMode="auto">
          <a:xfrm>
            <a:off x="0" y="3429000"/>
            <a:ext cx="3352800" cy="3352800"/>
          </a:xfrm>
          <a:prstGeom prst="rect">
            <a:avLst/>
          </a:prstGeom>
          <a:noFill/>
          <a:ln w="9525">
            <a:noFill/>
            <a:miter lim="800000"/>
            <a:headEnd/>
            <a:tailEnd/>
          </a:ln>
        </p:spPr>
      </p:pic>
      <p:sp>
        <p:nvSpPr>
          <p:cNvPr id="12292" name="Text Box 8"/>
          <p:cNvSpPr txBox="1">
            <a:spLocks noChangeArrowheads="1"/>
          </p:cNvSpPr>
          <p:nvPr/>
        </p:nvSpPr>
        <p:spPr bwMode="auto">
          <a:xfrm>
            <a:off x="4784725" y="3389313"/>
            <a:ext cx="184150" cy="366712"/>
          </a:xfrm>
          <a:prstGeom prst="rect">
            <a:avLst/>
          </a:prstGeom>
          <a:noFill/>
          <a:ln w="9525">
            <a:noFill/>
            <a:miter lim="800000"/>
            <a:headEnd/>
            <a:tailEnd/>
          </a:ln>
        </p:spPr>
        <p:txBody>
          <a:bodyPr wrap="none">
            <a:spAutoFit/>
          </a:bodyPr>
          <a:lstStyle/>
          <a:p>
            <a:endParaRPr lang="en-US"/>
          </a:p>
        </p:txBody>
      </p:sp>
      <p:sp>
        <p:nvSpPr>
          <p:cNvPr id="12293" name="Text Box 11"/>
          <p:cNvSpPr txBox="1">
            <a:spLocks noChangeArrowheads="1"/>
          </p:cNvSpPr>
          <p:nvPr/>
        </p:nvSpPr>
        <p:spPr bwMode="auto">
          <a:xfrm>
            <a:off x="4632325" y="3770313"/>
            <a:ext cx="3384550" cy="915987"/>
          </a:xfrm>
          <a:prstGeom prst="rect">
            <a:avLst/>
          </a:prstGeom>
          <a:noFill/>
          <a:ln w="9525">
            <a:noFill/>
            <a:miter lim="800000"/>
            <a:headEnd/>
            <a:tailEnd/>
          </a:ln>
        </p:spPr>
        <p:txBody>
          <a:bodyPr wrap="none">
            <a:spAutoFit/>
          </a:bodyPr>
          <a:lstStyle/>
          <a:p>
            <a:r>
              <a:rPr lang="en-US"/>
              <a:t>Coatimundi – cousin to raccoon</a:t>
            </a:r>
          </a:p>
          <a:p>
            <a:r>
              <a:rPr lang="en-US"/>
              <a:t>Not Nocturnal</a:t>
            </a:r>
          </a:p>
          <a:p>
            <a:r>
              <a:rPr lang="en-US"/>
              <a:t>Omnivores</a:t>
            </a:r>
          </a:p>
        </p:txBody>
      </p:sp>
      <p:sp>
        <p:nvSpPr>
          <p:cNvPr id="12294" name="Text Box 12"/>
          <p:cNvSpPr txBox="1">
            <a:spLocks noChangeArrowheads="1"/>
          </p:cNvSpPr>
          <p:nvPr/>
        </p:nvSpPr>
        <p:spPr bwMode="auto">
          <a:xfrm>
            <a:off x="4572000" y="4800600"/>
            <a:ext cx="4054475" cy="1190625"/>
          </a:xfrm>
          <a:prstGeom prst="rect">
            <a:avLst/>
          </a:prstGeom>
          <a:noFill/>
          <a:ln w="9525">
            <a:noFill/>
            <a:miter lim="800000"/>
            <a:headEnd/>
            <a:tailEnd/>
          </a:ln>
        </p:spPr>
        <p:txBody>
          <a:bodyPr>
            <a:spAutoFit/>
          </a:bodyPr>
          <a:lstStyle/>
          <a:p>
            <a:r>
              <a:rPr lang="en-US"/>
              <a:t>When surprised, the entiregroup will leap into the trees while emitting clicking and explosive "woofs" type of sounds. </a:t>
            </a:r>
          </a:p>
        </p:txBody>
      </p:sp>
      <p:sp>
        <p:nvSpPr>
          <p:cNvPr id="10" name="Chevron 9">
            <a:hlinkClick r:id="rId5"/>
          </p:cNvPr>
          <p:cNvSpPr/>
          <p:nvPr/>
        </p:nvSpPr>
        <p:spPr>
          <a:xfrm>
            <a:off x="5257800" y="2895600"/>
            <a:ext cx="5334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2296" name="TextBox 10"/>
          <p:cNvSpPr txBox="1">
            <a:spLocks noChangeArrowheads="1"/>
          </p:cNvSpPr>
          <p:nvPr/>
        </p:nvSpPr>
        <p:spPr bwMode="auto">
          <a:xfrm>
            <a:off x="6172200" y="0"/>
            <a:ext cx="711200" cy="369888"/>
          </a:xfrm>
          <a:prstGeom prst="rect">
            <a:avLst/>
          </a:prstGeom>
          <a:noFill/>
          <a:ln w="9525">
            <a:noFill/>
            <a:miter lim="800000"/>
            <a:headEnd/>
            <a:tailEnd/>
          </a:ln>
        </p:spPr>
        <p:txBody>
          <a:bodyPr wrap="none">
            <a:spAutoFit/>
          </a:bodyPr>
          <a:lstStyle/>
          <a:p>
            <a:r>
              <a:rPr lang="en-US"/>
              <a:t>Sloth</a:t>
            </a:r>
          </a:p>
        </p:txBody>
      </p:sp>
      <p:sp>
        <p:nvSpPr>
          <p:cNvPr id="12" name="Pentagon 11">
            <a:hlinkClick r:id="rId6"/>
          </p:cNvPr>
          <p:cNvSpPr/>
          <p:nvPr/>
        </p:nvSpPr>
        <p:spPr>
          <a:xfrm>
            <a:off x="4953000" y="6172200"/>
            <a:ext cx="838200" cy="457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98" name="TextBox 12"/>
          <p:cNvSpPr txBox="1">
            <a:spLocks noChangeArrowheads="1"/>
          </p:cNvSpPr>
          <p:nvPr/>
        </p:nvSpPr>
        <p:spPr bwMode="auto">
          <a:xfrm>
            <a:off x="4953000" y="457200"/>
            <a:ext cx="2970213" cy="1570038"/>
          </a:xfrm>
          <a:prstGeom prst="rect">
            <a:avLst/>
          </a:prstGeom>
          <a:noFill/>
          <a:ln w="9525">
            <a:noFill/>
            <a:miter lim="800000"/>
            <a:headEnd/>
            <a:tailEnd/>
          </a:ln>
        </p:spPr>
        <p:txBody>
          <a:bodyPr wrap="none">
            <a:spAutoFit/>
          </a:bodyPr>
          <a:lstStyle/>
          <a:p>
            <a:r>
              <a:rPr lang="en-US" sz="1600"/>
              <a:t>VERY slow – 15 feet/minute</a:t>
            </a:r>
          </a:p>
          <a:p>
            <a:r>
              <a:rPr lang="en-US" sz="1600"/>
              <a:t>Fastest speed 1.2 mph</a:t>
            </a:r>
          </a:p>
          <a:p>
            <a:r>
              <a:rPr lang="en-US" sz="1600"/>
              <a:t>Live mostly in trees</a:t>
            </a:r>
          </a:p>
          <a:p>
            <a:r>
              <a:rPr lang="en-US" sz="1600"/>
              <a:t>Sleep 15-18 hours/day</a:t>
            </a:r>
          </a:p>
          <a:p>
            <a:r>
              <a:rPr lang="en-US" sz="1600"/>
              <a:t>Only go to the bathroom 1x/wk</a:t>
            </a:r>
          </a:p>
          <a:p>
            <a:endParaRPr lang="en-US" sz="16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14338" name="Picture 5" descr="rhinoceros"/>
          <p:cNvPicPr>
            <a:picLocks noChangeAspect="1" noChangeArrowheads="1"/>
          </p:cNvPicPr>
          <p:nvPr/>
        </p:nvPicPr>
        <p:blipFill>
          <a:blip r:embed="rId3" cstate="print"/>
          <a:srcRect/>
          <a:stretch>
            <a:fillRect/>
          </a:stretch>
        </p:blipFill>
        <p:spPr bwMode="auto">
          <a:xfrm>
            <a:off x="838200" y="0"/>
            <a:ext cx="7315200" cy="5693570"/>
          </a:xfrm>
          <a:prstGeom prst="rect">
            <a:avLst/>
          </a:prstGeom>
          <a:noFill/>
          <a:ln w="9525">
            <a:noFill/>
            <a:miter lim="800000"/>
            <a:headEnd/>
            <a:tailEnd/>
          </a:ln>
        </p:spPr>
      </p:pic>
      <p:sp>
        <p:nvSpPr>
          <p:cNvPr id="7" name="Oval 6">
            <a:hlinkClick r:id="rId4"/>
          </p:cNvPr>
          <p:cNvSpPr/>
          <p:nvPr/>
        </p:nvSpPr>
        <p:spPr>
          <a:xfrm>
            <a:off x="4191000" y="5943600"/>
            <a:ext cx="10668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Play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609600"/>
            <a:ext cx="3810000" cy="3124200"/>
            <a:chOff x="0" y="0"/>
            <a:chExt cx="7143750" cy="5057775"/>
          </a:xfrm>
        </p:grpSpPr>
        <p:pic>
          <p:nvPicPr>
            <p:cNvPr id="45058" name="Picture 2" descr="flag Panama"/>
            <p:cNvPicPr>
              <a:picLocks noChangeAspect="1" noChangeArrowheads="1"/>
            </p:cNvPicPr>
            <p:nvPr/>
          </p:nvPicPr>
          <p:blipFill>
            <a:blip r:embed="rId2" cstate="print"/>
            <a:srcRect/>
            <a:stretch>
              <a:fillRect/>
            </a:stretch>
          </p:blipFill>
          <p:spPr bwMode="auto">
            <a:xfrm>
              <a:off x="0" y="0"/>
              <a:ext cx="7143750" cy="5057775"/>
            </a:xfrm>
            <a:prstGeom prst="rect">
              <a:avLst/>
            </a:prstGeom>
            <a:noFill/>
          </p:spPr>
        </p:pic>
        <p:sp>
          <p:nvSpPr>
            <p:cNvPr id="3" name="TextBox 2"/>
            <p:cNvSpPr txBox="1"/>
            <p:nvPr/>
          </p:nvSpPr>
          <p:spPr>
            <a:xfrm>
              <a:off x="1752600" y="0"/>
              <a:ext cx="1533525" cy="597912"/>
            </a:xfrm>
            <a:prstGeom prst="rect">
              <a:avLst/>
            </a:prstGeom>
            <a:noFill/>
          </p:spPr>
          <p:txBody>
            <a:bodyPr wrap="square" rtlCol="0">
              <a:spAutoFit/>
            </a:bodyPr>
            <a:lstStyle/>
            <a:p>
              <a:r>
                <a:rPr lang="en-US" dirty="0" err="1" smtClean="0"/>
                <a:t>azul</a:t>
              </a:r>
              <a:endParaRPr lang="en-US" dirty="0"/>
            </a:p>
          </p:txBody>
        </p:sp>
        <p:sp>
          <p:nvSpPr>
            <p:cNvPr id="4" name="TextBox 3"/>
            <p:cNvSpPr txBox="1"/>
            <p:nvPr/>
          </p:nvSpPr>
          <p:spPr>
            <a:xfrm>
              <a:off x="4688413" y="0"/>
              <a:ext cx="569387" cy="369332"/>
            </a:xfrm>
            <a:prstGeom prst="rect">
              <a:avLst/>
            </a:prstGeom>
            <a:noFill/>
          </p:spPr>
          <p:txBody>
            <a:bodyPr wrap="none" rtlCol="0">
              <a:spAutoFit/>
            </a:bodyPr>
            <a:lstStyle/>
            <a:p>
              <a:r>
                <a:rPr lang="en-US" dirty="0" err="1" smtClean="0"/>
                <a:t>rojo</a:t>
              </a:r>
              <a:endParaRPr lang="en-US" dirty="0"/>
            </a:p>
          </p:txBody>
        </p:sp>
      </p:grpSp>
      <p:pic>
        <p:nvPicPr>
          <p:cNvPr id="45060" name="Picture 4" descr="014.gif image by Seviper-pm"/>
          <p:cNvPicPr>
            <a:picLocks noChangeAspect="1" noChangeArrowheads="1"/>
          </p:cNvPicPr>
          <p:nvPr/>
        </p:nvPicPr>
        <p:blipFill>
          <a:blip r:embed="rId3" cstate="print"/>
          <a:srcRect/>
          <a:stretch>
            <a:fillRect/>
          </a:stretch>
        </p:blipFill>
        <p:spPr bwMode="auto">
          <a:xfrm>
            <a:off x="0" y="4267200"/>
            <a:ext cx="2628714" cy="2590800"/>
          </a:xfrm>
          <a:prstGeom prst="rect">
            <a:avLst/>
          </a:prstGeom>
          <a:noFill/>
        </p:spPr>
      </p:pic>
      <p:pic>
        <p:nvPicPr>
          <p:cNvPr id="45062" name="Picture 6" descr="http://www.supercoloring.com/wp-content/thumbnail/2009_01/sloth-and-bird-coloring-page.gif"/>
          <p:cNvPicPr>
            <a:picLocks noChangeAspect="1" noChangeArrowheads="1"/>
          </p:cNvPicPr>
          <p:nvPr/>
        </p:nvPicPr>
        <p:blipFill>
          <a:blip r:embed="rId4" cstate="print"/>
          <a:srcRect/>
          <a:stretch>
            <a:fillRect/>
          </a:stretch>
        </p:blipFill>
        <p:spPr bwMode="auto">
          <a:xfrm>
            <a:off x="3623311" y="304800"/>
            <a:ext cx="5520690" cy="6172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04800" y="6096000"/>
            <a:ext cx="4800600" cy="461963"/>
          </a:xfrm>
          <a:prstGeom prst="rect">
            <a:avLst/>
          </a:prstGeom>
          <a:noFill/>
          <a:ln w="9525">
            <a:noFill/>
            <a:miter lim="800000"/>
            <a:headEnd/>
            <a:tailEnd/>
          </a:ln>
        </p:spPr>
        <p:txBody>
          <a:bodyPr>
            <a:spAutoFit/>
          </a:bodyPr>
          <a:lstStyle/>
          <a:p>
            <a:r>
              <a:rPr lang="en-US" sz="2400">
                <a:solidFill>
                  <a:schemeClr val="bg1"/>
                </a:solidFill>
              </a:rPr>
              <a:t>On which continent is Panama?</a:t>
            </a:r>
          </a:p>
        </p:txBody>
      </p:sp>
      <p:pic>
        <p:nvPicPr>
          <p:cNvPr id="3075" name="Picture 8" descr="Map of the World"/>
          <p:cNvPicPr>
            <a:picLocks noChangeAspect="1" noChangeArrowheads="1"/>
          </p:cNvPicPr>
          <p:nvPr/>
        </p:nvPicPr>
        <p:blipFill>
          <a:blip r:embed="rId3" cstate="print"/>
          <a:srcRect/>
          <a:stretch>
            <a:fillRect/>
          </a:stretch>
        </p:blipFill>
        <p:spPr bwMode="auto">
          <a:xfrm>
            <a:off x="0" y="0"/>
            <a:ext cx="9144000" cy="5745163"/>
          </a:xfrm>
          <a:prstGeom prst="rect">
            <a:avLst/>
          </a:prstGeom>
          <a:noFill/>
          <a:ln w="9525">
            <a:noFill/>
            <a:miter lim="800000"/>
            <a:headEnd/>
            <a:tailEnd/>
          </a:ln>
        </p:spPr>
      </p:pic>
      <p:sp>
        <p:nvSpPr>
          <p:cNvPr id="7" name="Oval 6"/>
          <p:cNvSpPr/>
          <p:nvPr/>
        </p:nvSpPr>
        <p:spPr>
          <a:xfrm>
            <a:off x="304800" y="381000"/>
            <a:ext cx="3200400" cy="2514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a:spLocks noChangeArrowheads="1"/>
          </p:cNvSpPr>
          <p:nvPr/>
        </p:nvSpPr>
        <p:spPr bwMode="auto">
          <a:xfrm>
            <a:off x="5334000" y="6096000"/>
            <a:ext cx="2136775" cy="461963"/>
          </a:xfrm>
          <a:prstGeom prst="rect">
            <a:avLst/>
          </a:prstGeom>
          <a:noFill/>
          <a:ln w="9525">
            <a:noFill/>
            <a:miter lim="800000"/>
            <a:headEnd/>
            <a:tailEnd/>
          </a:ln>
        </p:spPr>
        <p:txBody>
          <a:bodyPr>
            <a:spAutoFit/>
          </a:bodyPr>
          <a:lstStyle/>
          <a:p>
            <a:r>
              <a:rPr lang="en-US" sz="2400">
                <a:solidFill>
                  <a:schemeClr val="bg1"/>
                </a:solidFill>
              </a:rPr>
              <a:t>North America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2000"/>
                                        <p:tgtEl>
                                          <p:spTgt spid="7"/>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098" name="Picture 2" descr="http://www.mapsofworld.com/north-america/maps/map-of-north-america.jpg"/>
          <p:cNvPicPr>
            <a:picLocks noChangeAspect="1" noChangeArrowheads="1"/>
          </p:cNvPicPr>
          <p:nvPr/>
        </p:nvPicPr>
        <p:blipFill>
          <a:blip r:embed="rId3" cstate="print"/>
          <a:srcRect/>
          <a:stretch>
            <a:fillRect/>
          </a:stretch>
        </p:blipFill>
        <p:spPr bwMode="auto">
          <a:xfrm>
            <a:off x="0" y="0"/>
            <a:ext cx="6324600" cy="6881813"/>
          </a:xfrm>
          <a:prstGeom prst="rect">
            <a:avLst/>
          </a:prstGeom>
          <a:noFill/>
          <a:ln w="9525">
            <a:noFill/>
            <a:miter lim="800000"/>
            <a:headEnd/>
            <a:tailEnd/>
          </a:ln>
        </p:spPr>
      </p:pic>
      <p:sp>
        <p:nvSpPr>
          <p:cNvPr id="3" name="TextBox 2"/>
          <p:cNvSpPr txBox="1"/>
          <p:nvPr/>
        </p:nvSpPr>
        <p:spPr>
          <a:xfrm>
            <a:off x="6705600" y="1219200"/>
            <a:ext cx="2098675" cy="708025"/>
          </a:xfrm>
          <a:prstGeom prst="rect">
            <a:avLst/>
          </a:prstGeom>
          <a:noFill/>
        </p:spPr>
        <p:txBody>
          <a:bodyPr wrap="none">
            <a:spAutoFit/>
          </a:bodyPr>
          <a:lstStyle/>
          <a:p>
            <a:pPr>
              <a:defRPr/>
            </a:pPr>
            <a:r>
              <a:rPr lang="en-US" sz="2000" b="1" dirty="0">
                <a:solidFill>
                  <a:schemeClr val="accent3"/>
                </a:solidFill>
              </a:rPr>
              <a:t>Where in </a:t>
            </a:r>
          </a:p>
          <a:p>
            <a:pPr>
              <a:defRPr/>
            </a:pPr>
            <a:r>
              <a:rPr lang="en-US" sz="2000" b="1" dirty="0">
                <a:solidFill>
                  <a:schemeClr val="accent3"/>
                </a:solidFill>
              </a:rPr>
              <a:t>North America?</a:t>
            </a:r>
          </a:p>
        </p:txBody>
      </p:sp>
      <p:sp>
        <p:nvSpPr>
          <p:cNvPr id="4" name="Oval 3"/>
          <p:cNvSpPr/>
          <p:nvPr/>
        </p:nvSpPr>
        <p:spPr>
          <a:xfrm>
            <a:off x="4191000" y="6324600"/>
            <a:ext cx="9144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5122" name="Picture 10" descr="http://www.worldatlas.com/webimage/countrys/namerica/camerica/lgcolor/pacolor.gif"/>
          <p:cNvPicPr>
            <a:picLocks noChangeAspect="1" noChangeArrowheads="1"/>
          </p:cNvPicPr>
          <p:nvPr/>
        </p:nvPicPr>
        <p:blipFill>
          <a:blip r:embed="rId3" cstate="print"/>
          <a:srcRect/>
          <a:stretch>
            <a:fillRect/>
          </a:stretch>
        </p:blipFill>
        <p:spPr bwMode="auto">
          <a:xfrm>
            <a:off x="0" y="1066800"/>
            <a:ext cx="6018213" cy="4724400"/>
          </a:xfrm>
          <a:prstGeom prst="rect">
            <a:avLst/>
          </a:prstGeom>
          <a:noFill/>
          <a:ln w="9525">
            <a:noFill/>
            <a:miter lim="800000"/>
            <a:headEnd/>
            <a:tailEnd/>
          </a:ln>
        </p:spPr>
      </p:pic>
      <p:sp>
        <p:nvSpPr>
          <p:cNvPr id="5123" name="Rectangle 3"/>
          <p:cNvSpPr>
            <a:spLocks noChangeArrowheads="1"/>
          </p:cNvSpPr>
          <p:nvPr/>
        </p:nvSpPr>
        <p:spPr bwMode="auto">
          <a:xfrm>
            <a:off x="6019800" y="1676400"/>
            <a:ext cx="3124200" cy="3139321"/>
          </a:xfrm>
          <a:prstGeom prst="rect">
            <a:avLst/>
          </a:prstGeom>
          <a:noFill/>
          <a:ln w="9525">
            <a:noFill/>
            <a:miter lim="800000"/>
            <a:headEnd/>
            <a:tailEnd/>
          </a:ln>
        </p:spPr>
        <p:txBody>
          <a:bodyPr wrap="square">
            <a:spAutoFit/>
          </a:bodyPr>
          <a:lstStyle/>
          <a:p>
            <a:r>
              <a:rPr lang="en-US" dirty="0"/>
              <a:t>Population 3.3 million </a:t>
            </a:r>
            <a:r>
              <a:rPr lang="en-US" dirty="0" smtClean="0"/>
              <a:t>people</a:t>
            </a:r>
          </a:p>
          <a:p>
            <a:r>
              <a:rPr lang="en-US" dirty="0" smtClean="0"/>
              <a:t>(around ½ of WA state)</a:t>
            </a:r>
          </a:p>
          <a:p>
            <a:endParaRPr lang="en-US" dirty="0" smtClean="0"/>
          </a:p>
          <a:p>
            <a:r>
              <a:rPr lang="en-US" dirty="0" smtClean="0"/>
              <a:t>Capital – Panama City</a:t>
            </a:r>
            <a:endParaRPr lang="en-US" dirty="0"/>
          </a:p>
          <a:p>
            <a:endParaRPr lang="en-US" dirty="0"/>
          </a:p>
          <a:p>
            <a:r>
              <a:rPr lang="en-US" dirty="0"/>
              <a:t>Language – Spanish</a:t>
            </a:r>
          </a:p>
          <a:p>
            <a:r>
              <a:rPr lang="en-US" dirty="0"/>
              <a:t>                    14% English</a:t>
            </a:r>
          </a:p>
          <a:p>
            <a:endParaRPr lang="en-US" dirty="0"/>
          </a:p>
          <a:p>
            <a:r>
              <a:rPr lang="en-US" dirty="0"/>
              <a:t>Size - 30,193 sq. mi </a:t>
            </a:r>
          </a:p>
          <a:p>
            <a:r>
              <a:rPr lang="en-US" dirty="0"/>
              <a:t>          (less then ½ of WA)</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3" cstate="print"/>
          <a:srcRect/>
          <a:stretch>
            <a:fillRect/>
          </a:stretch>
        </p:blipFill>
        <p:spPr bwMode="auto">
          <a:xfrm>
            <a:off x="0" y="0"/>
            <a:ext cx="5468938" cy="6858000"/>
          </a:xfrm>
          <a:prstGeom prst="rect">
            <a:avLst/>
          </a:prstGeom>
          <a:noFill/>
          <a:ln w="28575">
            <a:solidFill>
              <a:schemeClr val="tx1"/>
            </a:solidFill>
            <a:miter lim="800000"/>
            <a:headEnd/>
            <a:tailEnd/>
          </a:ln>
        </p:spPr>
      </p:pic>
      <p:sp>
        <p:nvSpPr>
          <p:cNvPr id="6147" name="Rectangle 5">
            <a:hlinkClick r:id="rId4"/>
          </p:cNvPr>
          <p:cNvSpPr>
            <a:spLocks noChangeArrowheads="1"/>
          </p:cNvSpPr>
          <p:nvPr/>
        </p:nvSpPr>
        <p:spPr bwMode="auto">
          <a:xfrm>
            <a:off x="5486400" y="6172200"/>
            <a:ext cx="3657600" cy="685800"/>
          </a:xfrm>
          <a:prstGeom prst="rect">
            <a:avLst/>
          </a:prstGeom>
          <a:solidFill>
            <a:schemeClr val="accent1"/>
          </a:solidFill>
          <a:ln w="9525">
            <a:solidFill>
              <a:schemeClr val="tx1"/>
            </a:solidFill>
            <a:miter lim="800000"/>
            <a:headEnd/>
            <a:tailEnd/>
          </a:ln>
        </p:spPr>
        <p:txBody>
          <a:bodyPr wrap="none" anchor="ctr"/>
          <a:lstStyle/>
          <a:p>
            <a:pPr algn="ctr"/>
            <a:r>
              <a:rPr lang="en-US" sz="3200" b="1" dirty="0">
                <a:latin typeface="Berlin Sans FB" pitchFamily="34" charset="0"/>
              </a:rPr>
              <a:t>Panama Canal</a:t>
            </a:r>
          </a:p>
        </p:txBody>
      </p:sp>
      <p:sp>
        <p:nvSpPr>
          <p:cNvPr id="5124" name="Text Box 6"/>
          <p:cNvSpPr txBox="1">
            <a:spLocks noChangeArrowheads="1"/>
          </p:cNvSpPr>
          <p:nvPr/>
        </p:nvSpPr>
        <p:spPr bwMode="auto">
          <a:xfrm>
            <a:off x="5676900" y="2971800"/>
            <a:ext cx="3467100" cy="923925"/>
          </a:xfrm>
          <a:prstGeom prst="rect">
            <a:avLst/>
          </a:prstGeom>
          <a:noFill/>
          <a:ln w="9525">
            <a:noFill/>
            <a:miter lim="800000"/>
            <a:headEnd/>
            <a:tailEnd/>
          </a:ln>
        </p:spPr>
        <p:txBody>
          <a:bodyPr>
            <a:spAutoFit/>
          </a:bodyPr>
          <a:lstStyle/>
          <a:p>
            <a:r>
              <a:rPr lang="en-US"/>
              <a:t>From NYC to San Francisco</a:t>
            </a:r>
          </a:p>
          <a:p>
            <a:endParaRPr lang="en-US"/>
          </a:p>
          <a:p>
            <a:r>
              <a:rPr lang="en-US"/>
              <a:t>Using the canal       6,000 miles</a:t>
            </a:r>
          </a:p>
        </p:txBody>
      </p:sp>
      <p:sp>
        <p:nvSpPr>
          <p:cNvPr id="7" name="Right Arrow 6"/>
          <p:cNvSpPr/>
          <p:nvPr/>
        </p:nvSpPr>
        <p:spPr>
          <a:xfrm rot="19326698">
            <a:off x="2192338" y="3844925"/>
            <a:ext cx="949325" cy="268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Arc 11"/>
          <p:cNvSpPr/>
          <p:nvPr/>
        </p:nvSpPr>
        <p:spPr>
          <a:xfrm>
            <a:off x="1828800" y="2057400"/>
            <a:ext cx="3581400" cy="4572000"/>
          </a:xfrm>
          <a:prstGeom prst="arc">
            <a:avLst>
              <a:gd name="adj1" fmla="val 16000618"/>
              <a:gd name="adj2" fmla="val 5718391"/>
            </a:avLst>
          </a:prstGeom>
          <a:ln w="444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Arc 12"/>
          <p:cNvSpPr/>
          <p:nvPr/>
        </p:nvSpPr>
        <p:spPr>
          <a:xfrm>
            <a:off x="1066800" y="-228600"/>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 name="Arc 13"/>
          <p:cNvSpPr/>
          <p:nvPr/>
        </p:nvSpPr>
        <p:spPr>
          <a:xfrm>
            <a:off x="1066800" y="762000"/>
            <a:ext cx="4648200" cy="5867400"/>
          </a:xfrm>
          <a:prstGeom prst="arc">
            <a:avLst>
              <a:gd name="adj1" fmla="val 5335331"/>
              <a:gd name="adj2" fmla="val 13226956"/>
            </a:avLst>
          </a:prstGeom>
          <a:ln w="444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Arc 14"/>
          <p:cNvSpPr/>
          <p:nvPr/>
        </p:nvSpPr>
        <p:spPr>
          <a:xfrm>
            <a:off x="2895600" y="2057400"/>
            <a:ext cx="685800" cy="1371600"/>
          </a:xfrm>
          <a:prstGeom prst="arc">
            <a:avLst>
              <a:gd name="adj1" fmla="val 16736381"/>
              <a:gd name="adj2" fmla="val 5184224"/>
            </a:avLst>
          </a:prstGeom>
          <a:ln w="44450">
            <a:solidFill>
              <a:srgbClr val="CC339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Arc 15"/>
          <p:cNvSpPr/>
          <p:nvPr/>
        </p:nvSpPr>
        <p:spPr>
          <a:xfrm>
            <a:off x="1219200" y="1676400"/>
            <a:ext cx="3886200" cy="1828800"/>
          </a:xfrm>
          <a:prstGeom prst="arc">
            <a:avLst>
              <a:gd name="adj1" fmla="val 5162419"/>
              <a:gd name="adj2" fmla="val 11749603"/>
            </a:avLst>
          </a:prstGeom>
          <a:ln w="44450">
            <a:solidFill>
              <a:srgbClr val="CC339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Text Box 6"/>
          <p:cNvSpPr txBox="1">
            <a:spLocks noChangeArrowheads="1"/>
          </p:cNvSpPr>
          <p:nvPr/>
        </p:nvSpPr>
        <p:spPr bwMode="auto">
          <a:xfrm>
            <a:off x="5715000" y="1590675"/>
            <a:ext cx="3070225" cy="923925"/>
          </a:xfrm>
          <a:prstGeom prst="rect">
            <a:avLst/>
          </a:prstGeom>
          <a:noFill/>
          <a:ln w="9525">
            <a:noFill/>
            <a:miter lim="800000"/>
            <a:headEnd/>
            <a:tailEnd/>
          </a:ln>
        </p:spPr>
        <p:txBody>
          <a:bodyPr wrap="none">
            <a:spAutoFit/>
          </a:bodyPr>
          <a:lstStyle/>
          <a:p>
            <a:r>
              <a:rPr lang="en-US"/>
              <a:t>From NYC to San Francisco</a:t>
            </a:r>
          </a:p>
          <a:p>
            <a:endParaRPr lang="en-US"/>
          </a:p>
          <a:p>
            <a:r>
              <a:rPr lang="en-US"/>
              <a:t>Around horn   14,000 miles</a:t>
            </a:r>
          </a:p>
        </p:txBody>
      </p:sp>
      <p:sp>
        <p:nvSpPr>
          <p:cNvPr id="6156" name="Rectangle 16"/>
          <p:cNvSpPr>
            <a:spLocks noChangeArrowheads="1"/>
          </p:cNvSpPr>
          <p:nvPr/>
        </p:nvSpPr>
        <p:spPr bwMode="auto">
          <a:xfrm>
            <a:off x="5486400" y="228600"/>
            <a:ext cx="3595688" cy="369888"/>
          </a:xfrm>
          <a:prstGeom prst="rect">
            <a:avLst/>
          </a:prstGeom>
          <a:noFill/>
          <a:ln w="9525">
            <a:noFill/>
            <a:miter lim="800000"/>
            <a:headEnd/>
            <a:tailEnd/>
          </a:ln>
        </p:spPr>
        <p:txBody>
          <a:bodyPr wrap="none">
            <a:spAutoFit/>
          </a:bodyPr>
          <a:lstStyle/>
          <a:p>
            <a:r>
              <a:rPr lang="en-US" b="1"/>
              <a:t>Panama Canal Completed 1914</a:t>
            </a:r>
          </a:p>
        </p:txBody>
      </p:sp>
      <p:sp>
        <p:nvSpPr>
          <p:cNvPr id="17" name="TextBox 16"/>
          <p:cNvSpPr txBox="1">
            <a:spLocks noChangeArrowheads="1"/>
          </p:cNvSpPr>
          <p:nvPr/>
        </p:nvSpPr>
        <p:spPr bwMode="auto">
          <a:xfrm>
            <a:off x="5791200" y="4648200"/>
            <a:ext cx="2792413" cy="369888"/>
          </a:xfrm>
          <a:prstGeom prst="rect">
            <a:avLst/>
          </a:prstGeom>
          <a:noFill/>
          <a:ln w="9525">
            <a:noFill/>
            <a:miter lim="800000"/>
            <a:headEnd/>
            <a:tailEnd/>
          </a:ln>
        </p:spPr>
        <p:txBody>
          <a:bodyPr wrap="none">
            <a:spAutoFit/>
          </a:bodyPr>
          <a:lstStyle/>
          <a:p>
            <a:r>
              <a:rPr lang="en-US"/>
              <a:t>Canal Walls are 7 ft. thick</a:t>
            </a:r>
          </a:p>
        </p:txBody>
      </p:sp>
      <p:sp>
        <p:nvSpPr>
          <p:cNvPr id="18" name="TextBox 17"/>
          <p:cNvSpPr txBox="1">
            <a:spLocks noChangeArrowheads="1"/>
          </p:cNvSpPr>
          <p:nvPr/>
        </p:nvSpPr>
        <p:spPr bwMode="auto">
          <a:xfrm>
            <a:off x="5867400" y="5181600"/>
            <a:ext cx="3276600" cy="646113"/>
          </a:xfrm>
          <a:prstGeom prst="rect">
            <a:avLst/>
          </a:prstGeom>
          <a:noFill/>
          <a:ln w="9525">
            <a:noFill/>
            <a:miter lim="800000"/>
            <a:headEnd/>
            <a:tailEnd/>
          </a:ln>
        </p:spPr>
        <p:txBody>
          <a:bodyPr>
            <a:spAutoFit/>
          </a:bodyPr>
          <a:lstStyle/>
          <a:p>
            <a:r>
              <a:rPr lang="en-US"/>
              <a:t>Takes a ship about 10 hours to cross</a:t>
            </a:r>
          </a:p>
        </p:txBody>
      </p:sp>
      <p:sp>
        <p:nvSpPr>
          <p:cNvPr id="6159" name="TextBox 18"/>
          <p:cNvSpPr txBox="1">
            <a:spLocks noChangeArrowheads="1"/>
          </p:cNvSpPr>
          <p:nvPr/>
        </p:nvSpPr>
        <p:spPr bwMode="auto">
          <a:xfrm>
            <a:off x="5791200" y="649288"/>
            <a:ext cx="2519363" cy="646112"/>
          </a:xfrm>
          <a:prstGeom prst="rect">
            <a:avLst/>
          </a:prstGeom>
          <a:noFill/>
          <a:ln w="9525">
            <a:noFill/>
            <a:miter lim="800000"/>
            <a:headEnd/>
            <a:tailEnd/>
          </a:ln>
        </p:spPr>
        <p:txBody>
          <a:bodyPr wrap="none">
            <a:spAutoFit/>
          </a:bodyPr>
          <a:lstStyle/>
          <a:p>
            <a:r>
              <a:rPr lang="en-US"/>
              <a:t>Begun by France 1881</a:t>
            </a:r>
          </a:p>
          <a:p>
            <a:r>
              <a:rPr lang="en-US"/>
              <a:t>USA took over in 1903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2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par>
                          <p:cTn id="11" fill="hold">
                            <p:stCondLst>
                              <p:cond delay="2000"/>
                            </p:stCondLst>
                            <p:childTnLst>
                              <p:par>
                                <p:cTn id="12" presetID="22" presetClass="entr" presetSubtype="4"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20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124"/>
                                        </p:tgtEl>
                                        <p:attrNameLst>
                                          <p:attrName>style.visibility</p:attrName>
                                        </p:attrNameLst>
                                      </p:cBhvr>
                                      <p:to>
                                        <p:strVal val="visible"/>
                                      </p:to>
                                    </p:set>
                                    <p:animEffect transition="in" filter="fade">
                                      <p:cBhvr>
                                        <p:cTn id="22" dur="1000"/>
                                        <p:tgtEl>
                                          <p:spTgt spid="5124"/>
                                        </p:tgtEl>
                                      </p:cBhvr>
                                    </p:animEffect>
                                  </p:childTnLst>
                                </p:cTn>
                              </p:par>
                            </p:childTnLst>
                          </p:cTn>
                        </p:par>
                        <p:par>
                          <p:cTn id="23" fill="hold">
                            <p:stCondLst>
                              <p:cond delay="2000"/>
                            </p:stCondLst>
                            <p:childTnLst>
                              <p:par>
                                <p:cTn id="24" presetID="22" presetClass="entr" presetSubtype="4"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2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11"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0" descr="http://www.worldatlas.com/webimage/countrys/namerica/camerica/lgcolor/pacolor.gif"/>
          <p:cNvPicPr>
            <a:picLocks noChangeAspect="1" noChangeArrowheads="1"/>
          </p:cNvPicPr>
          <p:nvPr/>
        </p:nvPicPr>
        <p:blipFill>
          <a:blip r:embed="rId3" cstate="print"/>
          <a:srcRect/>
          <a:stretch>
            <a:fillRect/>
          </a:stretch>
        </p:blipFill>
        <p:spPr bwMode="auto">
          <a:xfrm>
            <a:off x="228600" y="0"/>
            <a:ext cx="8737600" cy="6858000"/>
          </a:xfrm>
          <a:prstGeom prst="rect">
            <a:avLst/>
          </a:prstGeom>
          <a:noFill/>
          <a:ln w="41275">
            <a:solidFill>
              <a:schemeClr val="tx1"/>
            </a:solidFill>
            <a:miter lim="800000"/>
            <a:headEnd/>
            <a:tailEnd/>
          </a:ln>
        </p:spPr>
      </p:pic>
      <p:cxnSp>
        <p:nvCxnSpPr>
          <p:cNvPr id="4" name="Straight Arrow Connector 3"/>
          <p:cNvCxnSpPr/>
          <p:nvPr/>
        </p:nvCxnSpPr>
        <p:spPr>
          <a:xfrm rot="16200000" flipH="1">
            <a:off x="4419600" y="2286000"/>
            <a:ext cx="990600" cy="533400"/>
          </a:xfrm>
          <a:prstGeom prst="straightConnector1">
            <a:avLst/>
          </a:prstGeom>
          <a:ln w="76200" cmpd="sng">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2362200" y="457200"/>
            <a:ext cx="2500313" cy="523875"/>
          </a:xfrm>
          <a:prstGeom prst="rect">
            <a:avLst/>
          </a:prstGeom>
          <a:noFill/>
          <a:ln w="9525">
            <a:noFill/>
            <a:miter lim="800000"/>
            <a:headEnd/>
            <a:tailEnd/>
          </a:ln>
        </p:spPr>
        <p:txBody>
          <a:bodyPr wrap="none">
            <a:spAutoFit/>
          </a:bodyPr>
          <a:lstStyle/>
          <a:p>
            <a:r>
              <a:rPr lang="en-US" sz="2800" b="1">
                <a:solidFill>
                  <a:srgbClr val="FF0000"/>
                </a:solidFill>
              </a:rPr>
              <a:t>50 miles wide</a:t>
            </a:r>
          </a:p>
        </p:txBody>
      </p:sp>
      <p:sp>
        <p:nvSpPr>
          <p:cNvPr id="6" name="Oval 5"/>
          <p:cNvSpPr/>
          <p:nvPr/>
        </p:nvSpPr>
        <p:spPr>
          <a:xfrm>
            <a:off x="3048000" y="2438400"/>
            <a:ext cx="2514600" cy="914400"/>
          </a:xfrm>
          <a:prstGeom prst="ellipse">
            <a:avLst/>
          </a:prstGeom>
          <a:noFill/>
          <a:ln w="666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6"/>
          <p:cNvSpPr txBox="1">
            <a:spLocks noChangeArrowheads="1"/>
          </p:cNvSpPr>
          <p:nvPr/>
        </p:nvSpPr>
        <p:spPr bwMode="auto">
          <a:xfrm>
            <a:off x="1066800" y="762000"/>
            <a:ext cx="6651625" cy="400050"/>
          </a:xfrm>
          <a:prstGeom prst="rect">
            <a:avLst/>
          </a:prstGeom>
          <a:noFill/>
          <a:ln w="9525">
            <a:noFill/>
            <a:miter lim="800000"/>
            <a:headEnd/>
            <a:tailEnd/>
          </a:ln>
        </p:spPr>
        <p:txBody>
          <a:bodyPr wrap="none">
            <a:spAutoFit/>
          </a:bodyPr>
          <a:lstStyle/>
          <a:p>
            <a:r>
              <a:rPr lang="en-US" sz="2000" b="1">
                <a:solidFill>
                  <a:srgbClr val="FF0000"/>
                </a:solidFill>
              </a:rPr>
              <a:t>Sun rises in Pacific Ocean and sets in Atlantic Ocean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4)">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p:cNvSpPr/>
          <p:nvPr/>
        </p:nvSpPr>
        <p:spPr>
          <a:xfrm>
            <a:off x="2438400" y="228600"/>
            <a:ext cx="4262705" cy="923330"/>
          </a:xfrm>
          <a:prstGeom prst="rect">
            <a:avLst/>
          </a:prstGeom>
          <a:noFill/>
        </p:spPr>
        <p:txBody>
          <a:bodyPr wrap="none">
            <a:spAutoFit/>
          </a:bodyPr>
          <a:lstStyle/>
          <a:p>
            <a:pPr algn="ctr">
              <a:defRPr/>
            </a:pPr>
            <a:r>
              <a:rPr lang="en-US" sz="5400" b="1" dirty="0">
                <a:ln w="1905"/>
                <a:solidFill>
                  <a:srgbClr val="00CC66"/>
                </a:solidFill>
                <a:effectLst>
                  <a:innerShdw blurRad="69850" dist="43180" dir="5400000">
                    <a:srgbClr val="000000">
                      <a:alpha val="65000"/>
                    </a:srgbClr>
                  </a:innerShdw>
                </a:effectLst>
              </a:rPr>
              <a:t>Life as a Kid</a:t>
            </a:r>
          </a:p>
        </p:txBody>
      </p:sp>
      <p:pic>
        <p:nvPicPr>
          <p:cNvPr id="8195" name="Picture 2" descr="Panamanian children at play"/>
          <p:cNvPicPr>
            <a:picLocks noChangeAspect="1" noChangeArrowheads="1"/>
          </p:cNvPicPr>
          <p:nvPr/>
        </p:nvPicPr>
        <p:blipFill>
          <a:blip r:embed="rId3" cstate="print"/>
          <a:srcRect/>
          <a:stretch>
            <a:fillRect/>
          </a:stretch>
        </p:blipFill>
        <p:spPr bwMode="auto">
          <a:xfrm>
            <a:off x="4648200" y="1295400"/>
            <a:ext cx="3967163" cy="2667000"/>
          </a:xfrm>
          <a:prstGeom prst="rect">
            <a:avLst/>
          </a:prstGeom>
          <a:noFill/>
          <a:ln w="9525">
            <a:noFill/>
            <a:miter lim="800000"/>
            <a:headEnd/>
            <a:tailEnd/>
          </a:ln>
        </p:spPr>
      </p:pic>
      <p:pic>
        <p:nvPicPr>
          <p:cNvPr id="8196" name="Picture 4" descr="Water drenching"/>
          <p:cNvPicPr>
            <a:picLocks noChangeAspect="1" noChangeArrowheads="1"/>
          </p:cNvPicPr>
          <p:nvPr/>
        </p:nvPicPr>
        <p:blipFill>
          <a:blip r:embed="rId4" cstate="print"/>
          <a:srcRect/>
          <a:stretch>
            <a:fillRect/>
          </a:stretch>
        </p:blipFill>
        <p:spPr bwMode="auto">
          <a:xfrm>
            <a:off x="0" y="4114800"/>
            <a:ext cx="4081463"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9218" name="TextBox 4"/>
          <p:cNvSpPr txBox="1">
            <a:spLocks noChangeArrowheads="1"/>
          </p:cNvSpPr>
          <p:nvPr/>
        </p:nvSpPr>
        <p:spPr bwMode="auto">
          <a:xfrm>
            <a:off x="3276600" y="304800"/>
            <a:ext cx="1971675" cy="769938"/>
          </a:xfrm>
          <a:prstGeom prst="rect">
            <a:avLst/>
          </a:prstGeom>
          <a:noFill/>
          <a:ln w="9525">
            <a:noFill/>
            <a:miter lim="800000"/>
            <a:headEnd/>
            <a:tailEnd/>
          </a:ln>
        </p:spPr>
        <p:txBody>
          <a:bodyPr wrap="none">
            <a:spAutoFit/>
          </a:bodyPr>
          <a:lstStyle/>
          <a:p>
            <a:r>
              <a:rPr lang="en-US" sz="4400" b="1"/>
              <a:t>Sports</a:t>
            </a:r>
          </a:p>
        </p:txBody>
      </p:sp>
      <p:pic>
        <p:nvPicPr>
          <p:cNvPr id="9219" name="Picture 4" descr="http://www.psychologytoday.com/files/u109/4_1196909807_baseball_player.jpg"/>
          <p:cNvPicPr>
            <a:picLocks noChangeAspect="1" noChangeArrowheads="1"/>
          </p:cNvPicPr>
          <p:nvPr/>
        </p:nvPicPr>
        <p:blipFill>
          <a:blip r:embed="rId3" cstate="print"/>
          <a:srcRect/>
          <a:stretch>
            <a:fillRect/>
          </a:stretch>
        </p:blipFill>
        <p:spPr bwMode="auto">
          <a:xfrm>
            <a:off x="1828800" y="1524000"/>
            <a:ext cx="4762500" cy="3571875"/>
          </a:xfrm>
          <a:prstGeom prst="rect">
            <a:avLst/>
          </a:prstGeom>
          <a:noFill/>
          <a:ln w="9525">
            <a:noFill/>
            <a:miter lim="800000"/>
            <a:headEnd/>
            <a:tailEnd/>
          </a:ln>
        </p:spPr>
      </p:pic>
      <p:pic>
        <p:nvPicPr>
          <p:cNvPr id="50182" name="Picture 6" descr="Soccer players"/>
          <p:cNvPicPr>
            <a:picLocks noChangeAspect="1" noChangeArrowheads="1"/>
          </p:cNvPicPr>
          <p:nvPr/>
        </p:nvPicPr>
        <p:blipFill>
          <a:blip r:embed="rId4" cstate="print"/>
          <a:srcRect/>
          <a:stretch>
            <a:fillRect/>
          </a:stretch>
        </p:blipFill>
        <p:spPr bwMode="auto">
          <a:xfrm>
            <a:off x="0" y="4038600"/>
            <a:ext cx="2130425" cy="2819400"/>
          </a:xfrm>
          <a:prstGeom prst="rect">
            <a:avLst/>
          </a:prstGeom>
          <a:noFill/>
          <a:ln w="9525">
            <a:noFill/>
            <a:miter lim="800000"/>
            <a:headEnd/>
            <a:tailEnd/>
          </a:ln>
        </p:spPr>
      </p:pic>
      <p:pic>
        <p:nvPicPr>
          <p:cNvPr id="50184" name="Picture 8" descr="http://library.thinkquest.org/C0128343/pictures/swimming%20pic.jpg"/>
          <p:cNvPicPr>
            <a:picLocks noChangeAspect="1" noChangeArrowheads="1"/>
          </p:cNvPicPr>
          <p:nvPr/>
        </p:nvPicPr>
        <p:blipFill>
          <a:blip r:embed="rId5" cstate="print"/>
          <a:srcRect/>
          <a:stretch>
            <a:fillRect/>
          </a:stretch>
        </p:blipFill>
        <p:spPr bwMode="auto">
          <a:xfrm>
            <a:off x="6235700" y="4808538"/>
            <a:ext cx="2908300" cy="2049462"/>
          </a:xfrm>
          <a:prstGeom prst="rect">
            <a:avLst/>
          </a:prstGeom>
          <a:noFill/>
          <a:ln w="9525">
            <a:noFill/>
            <a:miter lim="800000"/>
            <a:headEnd/>
            <a:tailEnd/>
          </a:ln>
        </p:spPr>
      </p:pic>
      <p:pic>
        <p:nvPicPr>
          <p:cNvPr id="50186" name="Picture 10" descr="http://www.boracay-budgettravel-tips.com/images/scuba-diving_400x300.jpg"/>
          <p:cNvPicPr>
            <a:picLocks noChangeAspect="1" noChangeArrowheads="1"/>
          </p:cNvPicPr>
          <p:nvPr/>
        </p:nvPicPr>
        <p:blipFill>
          <a:blip r:embed="rId6" cstate="print"/>
          <a:srcRect/>
          <a:stretch>
            <a:fillRect/>
          </a:stretch>
        </p:blipFill>
        <p:spPr bwMode="auto">
          <a:xfrm>
            <a:off x="6096000" y="0"/>
            <a:ext cx="3048000" cy="2286000"/>
          </a:xfrm>
          <a:prstGeom prst="rect">
            <a:avLst/>
          </a:prstGeom>
          <a:noFill/>
          <a:ln w="9525">
            <a:noFill/>
            <a:miter lim="800000"/>
            <a:headEnd/>
            <a:tailEnd/>
          </a:ln>
        </p:spPr>
      </p:pic>
      <p:pic>
        <p:nvPicPr>
          <p:cNvPr id="50188" name="Picture 12" descr="http://www.cornwall-online.co.uk/gallery/sailing.jpg"/>
          <p:cNvPicPr>
            <a:picLocks noChangeAspect="1" noChangeArrowheads="1"/>
          </p:cNvPicPr>
          <p:nvPr/>
        </p:nvPicPr>
        <p:blipFill>
          <a:blip r:embed="rId7" cstate="print"/>
          <a:srcRect/>
          <a:stretch>
            <a:fillRect/>
          </a:stretch>
        </p:blipFill>
        <p:spPr bwMode="auto">
          <a:xfrm>
            <a:off x="63500" y="-136525"/>
            <a:ext cx="2222500" cy="3459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Scale>
                                      <p:cBhvr>
                                        <p:cTn id="7" dur="1000" decel="50000" fill="hold">
                                          <p:stCondLst>
                                            <p:cond delay="0"/>
                                          </p:stCondLst>
                                        </p:cTn>
                                        <p:tgtEl>
                                          <p:spTgt spid="92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219"/>
                                        </p:tgtEl>
                                        <p:attrNameLst>
                                          <p:attrName>ppt_x</p:attrName>
                                          <p:attrName>ppt_y</p:attrName>
                                        </p:attrNameLst>
                                      </p:cBhvr>
                                    </p:animMotion>
                                    <p:animEffect transition="in" filter="fade">
                                      <p:cBhvr>
                                        <p:cTn id="9" dur="1000"/>
                                        <p:tgtEl>
                                          <p:spTgt spid="9219"/>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50182"/>
                                        </p:tgtEl>
                                        <p:attrNameLst>
                                          <p:attrName>style.visibility</p:attrName>
                                        </p:attrNameLst>
                                      </p:cBhvr>
                                      <p:to>
                                        <p:strVal val="visible"/>
                                      </p:to>
                                    </p:set>
                                    <p:animScale>
                                      <p:cBhvr>
                                        <p:cTn id="14" dur="1000" decel="50000" fill="hold">
                                          <p:stCondLst>
                                            <p:cond delay="0"/>
                                          </p:stCondLst>
                                        </p:cTn>
                                        <p:tgtEl>
                                          <p:spTgt spid="501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0182"/>
                                        </p:tgtEl>
                                        <p:attrNameLst>
                                          <p:attrName>ppt_x</p:attrName>
                                          <p:attrName>ppt_y</p:attrName>
                                        </p:attrNameLst>
                                      </p:cBhvr>
                                    </p:animMotion>
                                    <p:animEffect transition="in" filter="fade">
                                      <p:cBhvr>
                                        <p:cTn id="16" dur="1000"/>
                                        <p:tgtEl>
                                          <p:spTgt spid="50182"/>
                                        </p:tgtEl>
                                      </p:cBhvr>
                                    </p:animEffect>
                                  </p:childTnLst>
                                </p:cTn>
                              </p:par>
                            </p:childTnLst>
                          </p:cTn>
                        </p:par>
                        <p:par>
                          <p:cTn id="17" fill="hold">
                            <p:stCondLst>
                              <p:cond delay="1000"/>
                            </p:stCondLst>
                            <p:childTnLst>
                              <p:par>
                                <p:cTn id="18" presetID="23" presetClass="entr" presetSubtype="16" fill="hold" nodeType="afterEffect">
                                  <p:stCondLst>
                                    <p:cond delay="1500"/>
                                  </p:stCondLst>
                                  <p:childTnLst>
                                    <p:set>
                                      <p:cBhvr>
                                        <p:cTn id="19" dur="1" fill="hold">
                                          <p:stCondLst>
                                            <p:cond delay="0"/>
                                          </p:stCondLst>
                                        </p:cTn>
                                        <p:tgtEl>
                                          <p:spTgt spid="50184"/>
                                        </p:tgtEl>
                                        <p:attrNameLst>
                                          <p:attrName>style.visibility</p:attrName>
                                        </p:attrNameLst>
                                      </p:cBhvr>
                                      <p:to>
                                        <p:strVal val="visible"/>
                                      </p:to>
                                    </p:set>
                                    <p:anim calcmode="lin" valueType="num">
                                      <p:cBhvr>
                                        <p:cTn id="20" dur="500" fill="hold"/>
                                        <p:tgtEl>
                                          <p:spTgt spid="50184"/>
                                        </p:tgtEl>
                                        <p:attrNameLst>
                                          <p:attrName>ppt_w</p:attrName>
                                        </p:attrNameLst>
                                      </p:cBhvr>
                                      <p:tavLst>
                                        <p:tav tm="0">
                                          <p:val>
                                            <p:fltVal val="0"/>
                                          </p:val>
                                        </p:tav>
                                        <p:tav tm="100000">
                                          <p:val>
                                            <p:strVal val="#ppt_w"/>
                                          </p:val>
                                        </p:tav>
                                      </p:tavLst>
                                    </p:anim>
                                    <p:anim calcmode="lin" valueType="num">
                                      <p:cBhvr>
                                        <p:cTn id="21" dur="500" fill="hold"/>
                                        <p:tgtEl>
                                          <p:spTgt spid="50184"/>
                                        </p:tgtEl>
                                        <p:attrNameLst>
                                          <p:attrName>ppt_h</p:attrName>
                                        </p:attrNameLst>
                                      </p:cBhvr>
                                      <p:tavLst>
                                        <p:tav tm="0">
                                          <p:val>
                                            <p:fltVal val="0"/>
                                          </p:val>
                                        </p:tav>
                                        <p:tav tm="100000">
                                          <p:val>
                                            <p:strVal val="#ppt_h"/>
                                          </p:val>
                                        </p:tav>
                                      </p:tavLst>
                                    </p:anim>
                                  </p:childTnLst>
                                </p:cTn>
                              </p:par>
                            </p:childTnLst>
                          </p:cTn>
                        </p:par>
                        <p:par>
                          <p:cTn id="22" fill="hold">
                            <p:stCondLst>
                              <p:cond delay="3000"/>
                            </p:stCondLst>
                            <p:childTnLst>
                              <p:par>
                                <p:cTn id="23" presetID="23" presetClass="entr" presetSubtype="16" fill="hold" nodeType="afterEffect">
                                  <p:stCondLst>
                                    <p:cond delay="1000"/>
                                  </p:stCondLst>
                                  <p:childTnLst>
                                    <p:set>
                                      <p:cBhvr>
                                        <p:cTn id="24" dur="1" fill="hold">
                                          <p:stCondLst>
                                            <p:cond delay="0"/>
                                          </p:stCondLst>
                                        </p:cTn>
                                        <p:tgtEl>
                                          <p:spTgt spid="50186"/>
                                        </p:tgtEl>
                                        <p:attrNameLst>
                                          <p:attrName>style.visibility</p:attrName>
                                        </p:attrNameLst>
                                      </p:cBhvr>
                                      <p:to>
                                        <p:strVal val="visible"/>
                                      </p:to>
                                    </p:set>
                                    <p:anim calcmode="lin" valueType="num">
                                      <p:cBhvr>
                                        <p:cTn id="25" dur="500" fill="hold"/>
                                        <p:tgtEl>
                                          <p:spTgt spid="50186"/>
                                        </p:tgtEl>
                                        <p:attrNameLst>
                                          <p:attrName>ppt_w</p:attrName>
                                        </p:attrNameLst>
                                      </p:cBhvr>
                                      <p:tavLst>
                                        <p:tav tm="0">
                                          <p:val>
                                            <p:fltVal val="0"/>
                                          </p:val>
                                        </p:tav>
                                        <p:tav tm="100000">
                                          <p:val>
                                            <p:strVal val="#ppt_w"/>
                                          </p:val>
                                        </p:tav>
                                      </p:tavLst>
                                    </p:anim>
                                    <p:anim calcmode="lin" valueType="num">
                                      <p:cBhvr>
                                        <p:cTn id="26" dur="500" fill="hold"/>
                                        <p:tgtEl>
                                          <p:spTgt spid="50186"/>
                                        </p:tgtEl>
                                        <p:attrNameLst>
                                          <p:attrName>ppt_h</p:attrName>
                                        </p:attrNameLst>
                                      </p:cBhvr>
                                      <p:tavLst>
                                        <p:tav tm="0">
                                          <p:val>
                                            <p:fltVal val="0"/>
                                          </p:val>
                                        </p:tav>
                                        <p:tav tm="100000">
                                          <p:val>
                                            <p:strVal val="#ppt_h"/>
                                          </p:val>
                                        </p:tav>
                                      </p:tavLst>
                                    </p:anim>
                                  </p:childTnLst>
                                </p:cTn>
                              </p:par>
                            </p:childTnLst>
                          </p:cTn>
                        </p:par>
                        <p:par>
                          <p:cTn id="27" fill="hold">
                            <p:stCondLst>
                              <p:cond delay="4500"/>
                            </p:stCondLst>
                            <p:childTnLst>
                              <p:par>
                                <p:cTn id="28" presetID="23" presetClass="entr" presetSubtype="16" fill="hold" nodeType="afterEffect">
                                  <p:stCondLst>
                                    <p:cond delay="1000"/>
                                  </p:stCondLst>
                                  <p:childTnLst>
                                    <p:set>
                                      <p:cBhvr>
                                        <p:cTn id="29" dur="1" fill="hold">
                                          <p:stCondLst>
                                            <p:cond delay="0"/>
                                          </p:stCondLst>
                                        </p:cTn>
                                        <p:tgtEl>
                                          <p:spTgt spid="50188"/>
                                        </p:tgtEl>
                                        <p:attrNameLst>
                                          <p:attrName>style.visibility</p:attrName>
                                        </p:attrNameLst>
                                      </p:cBhvr>
                                      <p:to>
                                        <p:strVal val="visible"/>
                                      </p:to>
                                    </p:set>
                                    <p:anim calcmode="lin" valueType="num">
                                      <p:cBhvr>
                                        <p:cTn id="30" dur="500" fill="hold"/>
                                        <p:tgtEl>
                                          <p:spTgt spid="50188"/>
                                        </p:tgtEl>
                                        <p:attrNameLst>
                                          <p:attrName>ppt_w</p:attrName>
                                        </p:attrNameLst>
                                      </p:cBhvr>
                                      <p:tavLst>
                                        <p:tav tm="0">
                                          <p:val>
                                            <p:fltVal val="0"/>
                                          </p:val>
                                        </p:tav>
                                        <p:tav tm="100000">
                                          <p:val>
                                            <p:strVal val="#ppt_w"/>
                                          </p:val>
                                        </p:tav>
                                      </p:tavLst>
                                    </p:anim>
                                    <p:anim calcmode="lin" valueType="num">
                                      <p:cBhvr>
                                        <p:cTn id="31" dur="500" fill="hold"/>
                                        <p:tgtEl>
                                          <p:spTgt spid="501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2819400" y="0"/>
            <a:ext cx="2877711"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Animals</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nvGrpSpPr>
          <p:cNvPr id="8" name="Group 7"/>
          <p:cNvGrpSpPr/>
          <p:nvPr/>
        </p:nvGrpSpPr>
        <p:grpSpPr>
          <a:xfrm>
            <a:off x="2590800" y="1066800"/>
            <a:ext cx="4038600" cy="5791200"/>
            <a:chOff x="381000" y="1066800"/>
            <a:chExt cx="4038600" cy="5791200"/>
          </a:xfrm>
        </p:grpSpPr>
        <p:pic>
          <p:nvPicPr>
            <p:cNvPr id="1026" name="Picture 2" descr="http://www.aguilaharpia.org/images/harpy-eagle-panama.jpg"/>
            <p:cNvPicPr>
              <a:picLocks noChangeAspect="1" noChangeArrowheads="1"/>
            </p:cNvPicPr>
            <p:nvPr/>
          </p:nvPicPr>
          <p:blipFill>
            <a:blip r:embed="rId3" cstate="print"/>
            <a:srcRect/>
            <a:stretch>
              <a:fillRect/>
            </a:stretch>
          </p:blipFill>
          <p:spPr bwMode="auto">
            <a:xfrm>
              <a:off x="381000" y="1066800"/>
              <a:ext cx="4038600" cy="4967478"/>
            </a:xfrm>
            <a:prstGeom prst="rect">
              <a:avLst/>
            </a:prstGeom>
            <a:noFill/>
          </p:spPr>
        </p:pic>
        <p:sp>
          <p:nvSpPr>
            <p:cNvPr id="4" name="TextBox 3"/>
            <p:cNvSpPr txBox="1"/>
            <p:nvPr/>
          </p:nvSpPr>
          <p:spPr>
            <a:xfrm>
              <a:off x="1066800" y="6334780"/>
              <a:ext cx="2164375" cy="523220"/>
            </a:xfrm>
            <a:prstGeom prst="rect">
              <a:avLst/>
            </a:prstGeom>
            <a:noFill/>
          </p:spPr>
          <p:txBody>
            <a:bodyPr wrap="none" rtlCol="0">
              <a:spAutoFit/>
            </a:bodyPr>
            <a:lstStyle/>
            <a:p>
              <a:r>
                <a:rPr lang="en-US" sz="2800" dirty="0" smtClean="0"/>
                <a:t>Harpy Eagle</a:t>
              </a:r>
              <a:endParaRPr lang="en-US" sz="2800" dirty="0"/>
            </a:p>
          </p:txBody>
        </p:sp>
      </p:grpSp>
      <p:grpSp>
        <p:nvGrpSpPr>
          <p:cNvPr id="7" name="Group 6"/>
          <p:cNvGrpSpPr/>
          <p:nvPr/>
        </p:nvGrpSpPr>
        <p:grpSpPr>
          <a:xfrm>
            <a:off x="4876800" y="914400"/>
            <a:ext cx="3983038" cy="5943600"/>
            <a:chOff x="4876800" y="914400"/>
            <a:chExt cx="3983038" cy="5943600"/>
          </a:xfrm>
        </p:grpSpPr>
        <p:pic>
          <p:nvPicPr>
            <p:cNvPr id="5" name="Picture 5" descr="macaws"/>
            <p:cNvPicPr>
              <a:picLocks noChangeAspect="1" noChangeArrowheads="1"/>
            </p:cNvPicPr>
            <p:nvPr/>
          </p:nvPicPr>
          <p:blipFill>
            <a:blip r:embed="rId4" cstate="print"/>
            <a:srcRect/>
            <a:stretch>
              <a:fillRect/>
            </a:stretch>
          </p:blipFill>
          <p:spPr bwMode="auto">
            <a:xfrm>
              <a:off x="4876800" y="914400"/>
              <a:ext cx="3983038" cy="5241649"/>
            </a:xfrm>
            <a:prstGeom prst="rect">
              <a:avLst/>
            </a:prstGeom>
            <a:noFill/>
            <a:ln w="9525">
              <a:noFill/>
              <a:miter lim="800000"/>
              <a:headEnd/>
              <a:tailEnd/>
            </a:ln>
          </p:spPr>
        </p:pic>
        <p:sp>
          <p:nvSpPr>
            <p:cNvPr id="6" name="Text Box 6"/>
            <p:cNvSpPr txBox="1">
              <a:spLocks noChangeArrowheads="1"/>
            </p:cNvSpPr>
            <p:nvPr/>
          </p:nvSpPr>
          <p:spPr bwMode="auto">
            <a:xfrm>
              <a:off x="6172200" y="6334125"/>
              <a:ext cx="1323975" cy="523875"/>
            </a:xfrm>
            <a:prstGeom prst="rect">
              <a:avLst/>
            </a:prstGeom>
            <a:noFill/>
            <a:ln w="9525">
              <a:noFill/>
              <a:miter lim="800000"/>
              <a:headEnd/>
              <a:tailEnd/>
            </a:ln>
          </p:spPr>
          <p:txBody>
            <a:bodyPr wrap="none">
              <a:spAutoFit/>
            </a:bodyPr>
            <a:lstStyle/>
            <a:p>
              <a:r>
                <a:rPr lang="en-US" sz="2800" dirty="0"/>
                <a:t>Macaw</a:t>
              </a:r>
            </a:p>
          </p:txBody>
        </p:sp>
      </p:grpSp>
      <p:grpSp>
        <p:nvGrpSpPr>
          <p:cNvPr id="9" name="Group 8"/>
          <p:cNvGrpSpPr/>
          <p:nvPr/>
        </p:nvGrpSpPr>
        <p:grpSpPr>
          <a:xfrm>
            <a:off x="381000" y="1066800"/>
            <a:ext cx="4038600" cy="5791200"/>
            <a:chOff x="381000" y="1066800"/>
            <a:chExt cx="4038600" cy="5791200"/>
          </a:xfrm>
        </p:grpSpPr>
        <p:pic>
          <p:nvPicPr>
            <p:cNvPr id="10" name="Picture 2" descr="http://www.aguilaharpia.org/images/harpy-eagle-panama.jpg"/>
            <p:cNvPicPr>
              <a:picLocks noChangeAspect="1" noChangeArrowheads="1"/>
            </p:cNvPicPr>
            <p:nvPr/>
          </p:nvPicPr>
          <p:blipFill>
            <a:blip r:embed="rId3" cstate="print"/>
            <a:srcRect/>
            <a:stretch>
              <a:fillRect/>
            </a:stretch>
          </p:blipFill>
          <p:spPr bwMode="auto">
            <a:xfrm>
              <a:off x="381000" y="1066800"/>
              <a:ext cx="4038600" cy="4967478"/>
            </a:xfrm>
            <a:prstGeom prst="rect">
              <a:avLst/>
            </a:prstGeom>
            <a:noFill/>
          </p:spPr>
        </p:pic>
        <p:sp>
          <p:nvSpPr>
            <p:cNvPr id="11" name="TextBox 10"/>
            <p:cNvSpPr txBox="1"/>
            <p:nvPr/>
          </p:nvSpPr>
          <p:spPr>
            <a:xfrm>
              <a:off x="1066800" y="6334780"/>
              <a:ext cx="2164375" cy="523220"/>
            </a:xfrm>
            <a:prstGeom prst="rect">
              <a:avLst/>
            </a:prstGeom>
            <a:noFill/>
          </p:spPr>
          <p:txBody>
            <a:bodyPr wrap="none" rtlCol="0">
              <a:spAutoFit/>
            </a:bodyPr>
            <a:lstStyle/>
            <a:p>
              <a:r>
                <a:rPr lang="en-US" sz="2800" dirty="0" smtClean="0"/>
                <a:t>Harpy Eagle</a:t>
              </a:r>
              <a:endParaRPr lang="en-US" sz="2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3252</TotalTime>
  <Words>1166</Words>
  <Application>Microsoft Office PowerPoint</Application>
  <PresentationFormat>On-screen Show (4:3)</PresentationFormat>
  <Paragraphs>113</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DeShazo Family</dc:creator>
  <cp:lastModifiedBy>DeShazo Family</cp:lastModifiedBy>
  <cp:revision>31</cp:revision>
  <dcterms:created xsi:type="dcterms:W3CDTF">2008-11-16T05:11:02Z</dcterms:created>
  <dcterms:modified xsi:type="dcterms:W3CDTF">2009-11-18T02:09:11Z</dcterms:modified>
</cp:coreProperties>
</file>