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0" r:id="rId3"/>
    <p:sldId id="259" r:id="rId4"/>
    <p:sldId id="260" r:id="rId5"/>
    <p:sldId id="273" r:id="rId6"/>
    <p:sldId id="275" r:id="rId7"/>
    <p:sldId id="274" r:id="rId8"/>
    <p:sldId id="271" r:id="rId9"/>
    <p:sldId id="264" r:id="rId10"/>
    <p:sldId id="265" r:id="rId11"/>
    <p:sldId id="269" r:id="rId12"/>
    <p:sldId id="272"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38" autoAdjust="0"/>
  </p:normalViewPr>
  <p:slideViewPr>
    <p:cSldViewPr>
      <p:cViewPr varScale="1">
        <p:scale>
          <a:sx n="49" d="100"/>
          <a:sy n="49" d="100"/>
        </p:scale>
        <p:origin x="-19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A577226-8188-49DE-90F3-C31718A86E2F}" type="datetimeFigureOut">
              <a:rPr lang="en-US"/>
              <a:pPr>
                <a:defRPr/>
              </a:pPr>
              <a:t>3/20/2012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12C33AF-8637-4CF5-BC12-99F9C9F49A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EE5B30-510B-40EE-A9DA-1B4D224942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Critically_endangered" TargetMode="External"/><Relationship Id="rId3" Type="http://schemas.openxmlformats.org/officeDocument/2006/relationships/hyperlink" Target="http://en.wikipedia.org/wiki/Accipitridae" TargetMode="External"/><Relationship Id="rId7" Type="http://schemas.openxmlformats.org/officeDocument/2006/relationships/hyperlink" Target="http://en.wikipedia.org/wiki/National_bird"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Bird" TargetMode="External"/><Relationship Id="rId5" Type="http://schemas.openxmlformats.org/officeDocument/2006/relationships/hyperlink" Target="http://en.wikipedia.org/wiki/Philippines" TargetMode="External"/><Relationship Id="rId4" Type="http://schemas.openxmlformats.org/officeDocument/2006/relationships/hyperlink" Target="http://en.wikipedia.org/wiki/Endemis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9EAC30F-0D5B-431E-A7E8-BCF4E9D4761D}"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smtClean="0"/>
              <a:t>The country was named after King Philip II of Spain</a:t>
            </a:r>
          </a:p>
          <a:p>
            <a:pPr eaLnBrk="1" hangingPunct="1"/>
            <a:endParaRPr lang="en-US" dirty="0" smtClean="0"/>
          </a:p>
          <a:p>
            <a:pPr eaLnBrk="1" hangingPunct="1"/>
            <a:r>
              <a:rPr lang="en-US" dirty="0" smtClean="0"/>
              <a:t>The stars on the Philippines flag symbolize the three main islands: Mindanao, Luzon, and the </a:t>
            </a:r>
            <a:r>
              <a:rPr lang="en-US" dirty="0" err="1" smtClean="0"/>
              <a:t>Visayas</a:t>
            </a:r>
            <a:r>
              <a:rPr lang="en-US" dirty="0" smtClean="0"/>
              <a:t>. The sun’s eight rays represent the provinces that fought for independence from Spain. Blue stands for the country’s ideals, and red for courage.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dirty="0" smtClean="0"/>
              <a:t>The tarsiers, unlike any other primates, completely refuse to eat any plant matter whatsoever. They eat mostly insects but sometimes enjoy birds, crabs, snakes, bats, etc, as long as it is something they can grab and eat its little head, like crickets and grasshoppers for example. They may be eaten themselves by snakes, lizards, owls, and other birds of prey. The hunt may go like this - The hunter waits on its haunches staring with its large eyes. A grasshopper passes by and slowly the tarsier leans in until Wham! it suddenly seizes the insect with both hands and gobbles it up screwing up its tiny face contentedly.</a:t>
            </a:r>
          </a:p>
          <a:p>
            <a:pPr eaLnBrk="1" hangingPunct="1"/>
            <a:r>
              <a:rPr lang="en-US" dirty="0" smtClean="0"/>
              <a:t>Being nocturnal helps them avoid some predators in the dark night. Alas, there are snakes, birds of prey and other animals that are also stalking in the dark.</a:t>
            </a:r>
          </a:p>
          <a:p>
            <a:pPr eaLnBrk="1" hangingPunct="1"/>
            <a:r>
              <a:rPr lang="en-US" dirty="0" smtClean="0"/>
              <a:t> If a tarsier is attacked by a predator, all of the tarsiers nearby may swarm and attack the predator.</a:t>
            </a:r>
          </a:p>
          <a:p>
            <a:pPr eaLnBrk="1" hangingPunct="1"/>
            <a:r>
              <a:rPr lang="en-US" dirty="0" smtClean="0"/>
              <a:t>The tarsier is an amazing jumper able to jump more than 40 times it's own body length. The hind legs can be twice the head and body length. In fact, their name comes from their powerful ankle bones - the </a:t>
            </a:r>
            <a:r>
              <a:rPr lang="en-US" dirty="0" err="1" smtClean="0"/>
              <a:t>tarsals</a:t>
            </a:r>
            <a:r>
              <a:rPr lang="en-US" dirty="0" smtClean="0"/>
              <a:t>. They like to jump and cling to trees.</a:t>
            </a:r>
          </a:p>
        </p:txBody>
      </p:sp>
      <p:sp>
        <p:nvSpPr>
          <p:cNvPr id="23556" name="Slide Number Placeholder 3"/>
          <p:cNvSpPr>
            <a:spLocks noGrp="1"/>
          </p:cNvSpPr>
          <p:nvPr>
            <p:ph type="sldNum" sz="quarter" idx="5"/>
          </p:nvPr>
        </p:nvSpPr>
        <p:spPr>
          <a:noFill/>
        </p:spPr>
        <p:txBody>
          <a:bodyPr/>
          <a:lstStyle/>
          <a:p>
            <a:fld id="{1F6C51E7-356C-499C-8D95-2FB6E21EC2A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3AF97B0-9B86-4B9C-B50D-E622DBDA36E5}"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country’s national bird is the rare Philippine eagle (sometimes called the monkey-eating eagle); there are only about two hundred of these birds still living in the wild. </a:t>
            </a:r>
          </a:p>
          <a:p>
            <a:pPr eaLnBrk="1" hangingPunct="1"/>
            <a:endParaRPr lang="en-US" dirty="0" smtClean="0"/>
          </a:p>
          <a:p>
            <a:pPr eaLnBrk="1" hangingPunct="1"/>
            <a:r>
              <a:rPr lang="en-US" dirty="0" smtClean="0"/>
              <a:t>The </a:t>
            </a:r>
            <a:r>
              <a:rPr lang="en-US" b="1" dirty="0" smtClean="0"/>
              <a:t>Philippine Eagle</a:t>
            </a:r>
            <a:r>
              <a:rPr lang="en-US" dirty="0" smtClean="0"/>
              <a:t> (</a:t>
            </a:r>
            <a:r>
              <a:rPr lang="en-US" i="1" dirty="0" err="1" smtClean="0"/>
              <a:t>Pithecophaga</a:t>
            </a:r>
            <a:r>
              <a:rPr lang="en-US" i="1" dirty="0" smtClean="0"/>
              <a:t> </a:t>
            </a:r>
            <a:r>
              <a:rPr lang="en-US" i="1" dirty="0" err="1" smtClean="0"/>
              <a:t>jefferyi</a:t>
            </a:r>
            <a:r>
              <a:rPr lang="en-US" dirty="0" smtClean="0"/>
              <a:t>), also known as the </a:t>
            </a:r>
            <a:r>
              <a:rPr lang="en-US" b="1" dirty="0" smtClean="0"/>
              <a:t>Monkey-eating Eagle</a:t>
            </a:r>
            <a:r>
              <a:rPr lang="en-US" dirty="0" smtClean="0"/>
              <a:t>, is an eagle of the family </a:t>
            </a:r>
            <a:r>
              <a:rPr lang="en-US" dirty="0" err="1" smtClean="0">
                <a:hlinkClick r:id="rId3" action="ppaction://hlinkfile" tooltip="Accipitridae"/>
              </a:rPr>
              <a:t>Accipitridae</a:t>
            </a:r>
            <a:r>
              <a:rPr lang="en-US" dirty="0" smtClean="0"/>
              <a:t> that is </a:t>
            </a:r>
            <a:r>
              <a:rPr lang="en-US" dirty="0" smtClean="0">
                <a:hlinkClick r:id="rId4" action="ppaction://hlinkfile" tooltip="Endemism"/>
              </a:rPr>
              <a:t>endemic</a:t>
            </a:r>
            <a:r>
              <a:rPr lang="en-US" dirty="0" smtClean="0"/>
              <a:t> to forests in the </a:t>
            </a:r>
            <a:r>
              <a:rPr lang="en-US" dirty="0" smtClean="0">
                <a:hlinkClick r:id="rId5" action="ppaction://hlinkfile" tooltip="Philippines"/>
              </a:rPr>
              <a:t>Philippines</a:t>
            </a:r>
            <a:r>
              <a:rPr lang="en-US" dirty="0" smtClean="0"/>
              <a:t>. It has brown and white-</a:t>
            </a:r>
            <a:r>
              <a:rPr lang="en-US" dirty="0" err="1" smtClean="0"/>
              <a:t>coloured</a:t>
            </a:r>
            <a:r>
              <a:rPr lang="en-US" dirty="0" smtClean="0"/>
              <a:t> plumage, and a shaggy crest, and generally measures 86 to 102 </a:t>
            </a:r>
            <a:r>
              <a:rPr lang="en-US" dirty="0" err="1" smtClean="0"/>
              <a:t>centimetres</a:t>
            </a:r>
            <a:r>
              <a:rPr lang="en-US" dirty="0" smtClean="0"/>
              <a:t> (2.82 to 3.35 ft) in length and weighs 4.7 to 8 kilograms (10 to 18 lb). Among the rarest, largest, and most powerful </a:t>
            </a:r>
            <a:r>
              <a:rPr lang="en-US" dirty="0" smtClean="0">
                <a:hlinkClick r:id="rId6" action="ppaction://hlinkfile" tooltip="Bird"/>
              </a:rPr>
              <a:t>birds</a:t>
            </a:r>
            <a:r>
              <a:rPr lang="en-US" dirty="0" smtClean="0"/>
              <a:t> in the world, it has been declared the Philippine </a:t>
            </a:r>
            <a:r>
              <a:rPr lang="en-US" dirty="0" smtClean="0">
                <a:hlinkClick r:id="rId7" action="ppaction://hlinkfile" tooltip="National bird"/>
              </a:rPr>
              <a:t>national bird</a:t>
            </a:r>
            <a:r>
              <a:rPr lang="en-US" dirty="0" smtClean="0"/>
              <a:t>.</a:t>
            </a:r>
            <a:r>
              <a:rPr lang="en-US" baseline="30000" dirty="0" smtClean="0">
                <a:hlinkClick r:id="" action="ppaction://hlinkfile"/>
              </a:rPr>
              <a:t>[2]</a:t>
            </a:r>
            <a:r>
              <a:rPr lang="en-US" dirty="0" smtClean="0"/>
              <a:t> It is </a:t>
            </a:r>
            <a:r>
              <a:rPr lang="en-US" dirty="0" smtClean="0">
                <a:hlinkClick r:id="rId8" action="ppaction://hlinkfile" tooltip="Critically endangered"/>
              </a:rPr>
              <a:t>critically endangered</a:t>
            </a:r>
            <a:r>
              <a:rPr lang="en-US" dirty="0" smtClean="0"/>
              <a:t>, mainly due to massive loss of habitat due to deforestation in most of its range. Killing a Philippine Eagle is punishable under Philippine law by twelve years in jail and heavy fines.</a:t>
            </a:r>
            <a:r>
              <a:rPr lang="en-US" baseline="30000" dirty="0" smtClean="0">
                <a:hlinkClick r:id="" action="ppaction://hlinkfile"/>
              </a:rPr>
              <a:t>[3]</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1807984-3032-4C78-BDB3-77A3DE02856D}" type="slidenum">
              <a:rPr lang="en-US" smtClean="0"/>
              <a:pPr/>
              <a:t>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12DBB8B-6794-47E9-91F9-CB7A3438C3D4}" type="slidenum">
              <a:rPr lang="en-US" smtClean="0"/>
              <a:pPr/>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the capital city, Manila, was named for a white-flowered mangrove plant, the </a:t>
            </a:r>
            <a:r>
              <a:rPr lang="en-US" dirty="0" err="1" smtClean="0"/>
              <a:t>nilad</a:t>
            </a:r>
            <a:endParaRPr lang="en-US" dirty="0" smtClean="0"/>
          </a:p>
          <a:p>
            <a:pPr eaLnBrk="1" hangingPunct="1"/>
            <a:endParaRPr lang="en-US" dirty="0" smtClean="0"/>
          </a:p>
          <a:p>
            <a:pPr eaLnBrk="1" hangingPunct="1"/>
            <a:r>
              <a:rPr lang="en-US" dirty="0" smtClean="0"/>
              <a:t>The Philippines consists of more than seven thousand islands. The islands are spread out over a very large area, but if you stuck them all together, they would be about the size of Ecuador or Arizona. Most people live on 11 main islands; the largest are Luzon and Mindanao. Located in between Taiwan and Borneo, the Philippines is about 500 miles (800 km) away from the Asian mainland. Mountains, some of which are active volcanoes, cover many islands. About one quarter of the land is covered by forests. Most of the islands have many streams and sandy beaches, and earthquakes are common. The weather is tropical, usually hot and humid with a rainy season from June to October. The Philippines is in a </a:t>
            </a:r>
            <a:r>
              <a:rPr lang="en-US" i="1" dirty="0" smtClean="0"/>
              <a:t>typhoon belt</a:t>
            </a:r>
            <a:r>
              <a:rPr lang="en-US" dirty="0" smtClean="0"/>
              <a:t>, meaning that a hurricane could happen at any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 to 70 languages are spoken in the Philippines, but almost everyone can understand </a:t>
            </a:r>
            <a:r>
              <a:rPr lang="en-US" dirty="0" err="1" smtClean="0"/>
              <a:t>Tagalog</a:t>
            </a:r>
            <a:r>
              <a:rPr lang="en-US" dirty="0" smtClean="0"/>
              <a:t> (Filipino) and English, the two official languages. Because the United States ruled the country for 48 years, English is used still in the schools, businesses, and government. Filipinos might have math and science classes in English but history or reading classes in </a:t>
            </a:r>
            <a:r>
              <a:rPr lang="en-US" dirty="0" err="1" smtClean="0"/>
              <a:t>Tagalog</a:t>
            </a:r>
            <a:r>
              <a:rPr lang="en-US" dirty="0" smtClean="0"/>
              <a:t>. In Luzon, spoken English is heavily laced with </a:t>
            </a:r>
            <a:r>
              <a:rPr lang="en-US" dirty="0" err="1" smtClean="0"/>
              <a:t>Tagalog</a:t>
            </a:r>
            <a:r>
              <a:rPr lang="en-US" dirty="0" smtClean="0"/>
              <a:t> words in casual conversation. Just remember, in the Philippines it’s rude to speak in a language that someone listening can’t understand!</a:t>
            </a:r>
            <a:endParaRPr lang="en-US" dirty="0"/>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1521 Ferdinand Magellan claims the islands for Spain and is killed by </a:t>
            </a:r>
            <a:r>
              <a:rPr lang="en-US" dirty="0" err="1" smtClean="0"/>
              <a:t>Lapu</a:t>
            </a:r>
            <a:r>
              <a:rPr lang="en-US" dirty="0" smtClean="0"/>
              <a:t> </a:t>
            </a:r>
            <a:r>
              <a:rPr lang="en-US" dirty="0" err="1" smtClean="0"/>
              <a:t>Lapu</a:t>
            </a:r>
            <a:endParaRPr lang="en-US" dirty="0" smtClean="0"/>
          </a:p>
          <a:p>
            <a:r>
              <a:rPr lang="en-US" dirty="0" smtClean="0"/>
              <a:t>1565 The Philippines becomes part of the Spanish Empire as Spain establishes its first permanent settlement in Cebu</a:t>
            </a:r>
          </a:p>
          <a:p>
            <a:r>
              <a:rPr lang="en-US" dirty="0" smtClean="0"/>
              <a:t>1896 Writer José Rizal, who helped start the independence movement, is executed</a:t>
            </a:r>
          </a:p>
          <a:p>
            <a:r>
              <a:rPr lang="en-US" dirty="0" smtClean="0"/>
              <a:t> 1899–1901 The Philippine-American War begins after Spain turns the Philippines over to the United States</a:t>
            </a:r>
          </a:p>
          <a:p>
            <a:r>
              <a:rPr lang="en-US" dirty="0" smtClean="0"/>
              <a:t>1941 Japanese invade and occupy the islands during World War II</a:t>
            </a:r>
          </a:p>
          <a:p>
            <a:r>
              <a:rPr lang="en-US" dirty="0" smtClean="0"/>
              <a:t>1946 Americans and Filipinos regain control of the islands; the Philippines gains independence and is renamed the Republic of the Philippines </a:t>
            </a:r>
          </a:p>
          <a:p>
            <a:r>
              <a:rPr lang="en-US" dirty="0" smtClean="0"/>
              <a:t>1947 The United States is awarded military bases on the islands</a:t>
            </a:r>
          </a:p>
          <a:p>
            <a:r>
              <a:rPr lang="en-US" dirty="0" smtClean="0"/>
              <a:t> 1951 The Philippines signs a peace treaty with Japan </a:t>
            </a:r>
          </a:p>
          <a:p>
            <a:r>
              <a:rPr lang="en-US" dirty="0" smtClean="0"/>
              <a:t>1960s Rioting and revolutionary movements occur over land and religious issues </a:t>
            </a:r>
          </a:p>
          <a:p>
            <a:r>
              <a:rPr lang="en-US" dirty="0" smtClean="0"/>
              <a:t>1965 Ferdinand Marcos becomes president</a:t>
            </a:r>
          </a:p>
          <a:p>
            <a:r>
              <a:rPr lang="en-US" dirty="0" smtClean="0"/>
              <a:t>1972 President Ferdinand Marcos declares </a:t>
            </a:r>
            <a:r>
              <a:rPr lang="en-US" i="1" dirty="0" smtClean="0"/>
              <a:t>martial law</a:t>
            </a:r>
            <a:r>
              <a:rPr lang="en-US" dirty="0" smtClean="0"/>
              <a:t> (a government-declared emergency in which military forces administer the law) 1973 A new constitution gives Marcos absolute powers 1981 Martial law is lifted, and Marcos wins the presidential election 1986 The People’s Power Revolution drives out Marcos, and Corazon Aquino takes control</a:t>
            </a:r>
          </a:p>
          <a:p>
            <a:endParaRPr lang="en-US" dirty="0"/>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Chocolate Hills are an unusual geological formation found in Bohol, in the Central </a:t>
            </a:r>
            <a:r>
              <a:rPr lang="en-US" dirty="0" err="1" smtClean="0"/>
              <a:t>Visayas</a:t>
            </a:r>
            <a:r>
              <a:rPr lang="en-US" dirty="0" smtClean="0"/>
              <a:t> region of the Philippines. It is found that there are 1,776 hills spread on an approximate 50 square kilometer area. Depending on the season, the Chocolate Hills change in color, varying from green to chocolate brown.</a:t>
            </a:r>
          </a:p>
          <a:p>
            <a:r>
              <a:rPr lang="en-US" dirty="0" smtClean="0"/>
              <a:t>The Chocolate hills are the most famous tourist attraction in Bohol. The Chocolate hills were featured in the Philippine Tourism Authority’s list of Philippine tourist destinations and are the Philippines’ third National Geological Monument. Proposals to include the Chocolate hills in the UNESCO World Heritage Site list are currently being conducted.</a:t>
            </a:r>
          </a:p>
          <a:p>
            <a:r>
              <a:rPr lang="en-US" dirty="0" smtClean="0"/>
              <a:t>The Chocolate Hills look like women’s dress, or giant mole hills, or something out of a child’s drawing. The unusual thing about it is that it is a natural phenomena! Geologists believe that the hills were formed from marine limestone on top of a clay layer. The Chocolate hills are uniform in shape, some standing from 30 to 50 meters high. They are usually covered with grass the year around, but turn brown during the dry season, thus the name. You can see the magnificent view by climbing 214 steps to an observation outpost above the hills.</a:t>
            </a:r>
          </a:p>
          <a:p>
            <a:endParaRPr lang="en-US" dirty="0"/>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Filipino life is very different depending on where you live. If you lived in a small </a:t>
            </a:r>
            <a:r>
              <a:rPr lang="en-US" i="1" dirty="0" smtClean="0"/>
              <a:t>barrio</a:t>
            </a:r>
            <a:r>
              <a:rPr lang="en-US" dirty="0" smtClean="0"/>
              <a:t> (village), you might fetch water in buckets, clean the house, ride the </a:t>
            </a:r>
            <a:r>
              <a:rPr lang="en-US" i="1" dirty="0" err="1" smtClean="0"/>
              <a:t>carabao</a:t>
            </a:r>
            <a:r>
              <a:rPr lang="en-US" dirty="0" smtClean="0"/>
              <a:t> (water buffalo) home, or run errands. Some young children even help their families by selling small items. But in a wealthier home, you would do pretty much the same things you do in the United States. Usually, kids wear shorts (or skirts for girls) and T-shirts, but they get dressed up for special occasions.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Nearly all Filipino children begin school at age six or seven. After six years of elementary school, most of the students continue on to four years of high school. High school includes one year of military training. Graduation is at age 16 or 17. Classes tend to be very large. There might be 40 to 60 kids in one class. In some rural areas, especially in the mountains, children have to walk several miles just to get to class, and they even have to bring their own stools to sit on since schools don’t have enough money. But education is still very important to Filipinos.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Family is most important.</a:t>
            </a:r>
            <a:r>
              <a:rPr lang="en-US" baseline="0" dirty="0" smtClean="0"/>
              <a:t>  It is practically unheard of to move out of the house at the age of 18.  When children get married they typically still live with their parents (and the parents just add on to make the house bigger).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21EE5B30-510B-40EE-A9DA-1B4D2249420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Because toys are expensive, most kids play with anything they can find. Kids like to play marbles, rubber bands, war games (often with paper guns), house, and </a:t>
            </a:r>
            <a:r>
              <a:rPr lang="en-US" i="1" dirty="0" err="1" smtClean="0"/>
              <a:t>takyan</a:t>
            </a:r>
            <a:r>
              <a:rPr lang="en-US" dirty="0" smtClean="0"/>
              <a:t> (a game using a soft-drink cap and a candy wrapper). Younger kids go outside or to their cousins’ or neighbors’ homes to play. Teenagers get together after school and go to a mall or a park. Families enjoy picnics at the beach. Sports generally are played on Sunday. Boys enjoy basketball, and courts can be found all over the cities. Girls play sports mostly in school, where volleyball and track are popular.</a:t>
            </a:r>
          </a:p>
        </p:txBody>
      </p:sp>
      <p:sp>
        <p:nvSpPr>
          <p:cNvPr id="22532" name="Slide Number Placeholder 3"/>
          <p:cNvSpPr>
            <a:spLocks noGrp="1"/>
          </p:cNvSpPr>
          <p:nvPr>
            <p:ph type="sldNum" sz="quarter" idx="5"/>
          </p:nvPr>
        </p:nvSpPr>
        <p:spPr>
          <a:noFill/>
        </p:spPr>
        <p:txBody>
          <a:bodyPr/>
          <a:lstStyle/>
          <a:p>
            <a:fld id="{99A10B2B-FB74-424C-BAB4-7ABE169795D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4F1781-2E74-486B-A634-7CF5E9C769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F8A55-89F6-4228-9ACF-BE2F3793CF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CFAC9D-75B5-4AF9-B1F4-91D78C8D32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312A7-EA60-4D32-B6DD-0B48136616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38615-C2BE-493C-BE4C-F68735170D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0215E5-7E45-4CE3-B3D1-72A2726875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423B51-C5AA-43E3-9CA4-75BAF9984F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879558-54AE-4ACA-ABE9-4BEE63E6F5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A70996-3E05-4E5D-B4B5-CA2F538D6A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A30D9A-C3F5-442A-A132-4D9037459E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FE2A1B-8120-43F5-9677-92F2DCABDF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35A488E-A446-4111-92AF-C4831A8AE7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famouswonders.com/wp-content/uploads/2009/10/Chocolate-Hills.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1902771" y="5029200"/>
            <a:ext cx="5109091" cy="1200329"/>
          </a:xfrm>
          <a:prstGeom prst="rect">
            <a:avLst/>
          </a:prstGeom>
          <a:noFill/>
        </p:spPr>
        <p:txBody>
          <a:bodyPr wrap="none" lIns="91440" tIns="45720" rIns="91440" bIns="45720">
            <a:spAutoFit/>
          </a:bodyPr>
          <a:lstStyle/>
          <a:p>
            <a:pPr algn="ctr"/>
            <a:r>
              <a:rPr lang="en-US" sz="7200" b="1" cap="none" spc="0" dirty="0" smtClean="0">
                <a:ln w="1905"/>
                <a:solidFill>
                  <a:srgbClr val="C00000"/>
                </a:solidFill>
                <a:effectLst>
                  <a:glow rad="101600">
                    <a:schemeClr val="accent2">
                      <a:satMod val="175000"/>
                      <a:alpha val="40000"/>
                    </a:schemeClr>
                  </a:glow>
                  <a:innerShdw blurRad="69850" dist="43180" dir="5400000">
                    <a:srgbClr val="000000">
                      <a:alpha val="65000"/>
                    </a:srgbClr>
                  </a:innerShdw>
                </a:effectLst>
              </a:rPr>
              <a:t>Philippines</a:t>
            </a:r>
            <a:endParaRPr lang="en-US" sz="7200" b="1" cap="none" spc="0" dirty="0">
              <a:ln w="1905"/>
              <a:solidFill>
                <a:srgbClr val="C00000"/>
              </a:solidFill>
              <a:effectLst>
                <a:glow rad="101600">
                  <a:schemeClr val="accent2">
                    <a:satMod val="175000"/>
                    <a:alpha val="40000"/>
                  </a:schemeClr>
                </a:glow>
                <a:innerShdw blurRad="69850" dist="43180" dir="5400000">
                  <a:srgbClr val="000000">
                    <a:alpha val="65000"/>
                  </a:srgbClr>
                </a:innerShdw>
              </a:effectLst>
            </a:endParaRPr>
          </a:p>
        </p:txBody>
      </p:sp>
      <p:sp>
        <p:nvSpPr>
          <p:cNvPr id="25602" name="AutoShape 2" descr="Flag of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Flag of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http://www.fotw.net/images/p/ph.gif"/>
          <p:cNvPicPr>
            <a:picLocks noChangeAspect="1" noChangeArrowheads="1"/>
          </p:cNvPicPr>
          <p:nvPr/>
        </p:nvPicPr>
        <p:blipFill>
          <a:blip r:embed="rId3" cstate="print"/>
          <a:srcRect/>
          <a:stretch>
            <a:fillRect/>
          </a:stretch>
        </p:blipFill>
        <p:spPr bwMode="auto">
          <a:xfrm>
            <a:off x="990600" y="762000"/>
            <a:ext cx="7162796" cy="3581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911600" y="573088"/>
            <a:ext cx="1270000" cy="457200"/>
          </a:xfrm>
          <a:prstGeom prst="rect">
            <a:avLst/>
          </a:prstGeom>
          <a:noFill/>
          <a:ln w="9525">
            <a:noFill/>
            <a:miter lim="800000"/>
            <a:headEnd/>
            <a:tailEnd/>
          </a:ln>
        </p:spPr>
        <p:txBody>
          <a:bodyPr wrap="none">
            <a:spAutoFit/>
          </a:bodyPr>
          <a:lstStyle/>
          <a:p>
            <a:r>
              <a:rPr lang="en-US"/>
              <a:t>Animals</a:t>
            </a:r>
          </a:p>
        </p:txBody>
      </p:sp>
      <p:pic>
        <p:nvPicPr>
          <p:cNvPr id="9218" name="Picture 2" descr="large head"/>
          <p:cNvPicPr>
            <a:picLocks noChangeAspect="1" noChangeArrowheads="1"/>
          </p:cNvPicPr>
          <p:nvPr/>
        </p:nvPicPr>
        <p:blipFill>
          <a:blip r:embed="rId3" cstate="print"/>
          <a:srcRect/>
          <a:stretch>
            <a:fillRect/>
          </a:stretch>
        </p:blipFill>
        <p:spPr bwMode="auto">
          <a:xfrm>
            <a:off x="304800" y="1981200"/>
            <a:ext cx="4064000" cy="3048000"/>
          </a:xfrm>
          <a:prstGeom prst="rect">
            <a:avLst/>
          </a:prstGeom>
          <a:noFill/>
        </p:spPr>
      </p:pic>
      <p:pic>
        <p:nvPicPr>
          <p:cNvPr id="9220" name="Picture 4" descr="http://1.bp.blogspot.com/_sVLWs0BdL4w/TPRKZwF1TxI/AAAAAAAAAWY/Kj7-NCCTF9U/s1600/tarsier2.jpg"/>
          <p:cNvPicPr>
            <a:picLocks noChangeAspect="1" noChangeArrowheads="1"/>
          </p:cNvPicPr>
          <p:nvPr/>
        </p:nvPicPr>
        <p:blipFill>
          <a:blip r:embed="rId4" cstate="print"/>
          <a:srcRect/>
          <a:stretch>
            <a:fillRect/>
          </a:stretch>
        </p:blipFill>
        <p:spPr bwMode="auto">
          <a:xfrm>
            <a:off x="4724400" y="1981200"/>
            <a:ext cx="4038600" cy="3028950"/>
          </a:xfrm>
          <a:prstGeom prst="rect">
            <a:avLst/>
          </a:prstGeom>
          <a:noFill/>
        </p:spPr>
      </p:pic>
      <p:sp>
        <p:nvSpPr>
          <p:cNvPr id="9" name="TextBox 8"/>
          <p:cNvSpPr txBox="1"/>
          <p:nvPr/>
        </p:nvSpPr>
        <p:spPr>
          <a:xfrm>
            <a:off x="3733800" y="5715000"/>
            <a:ext cx="1263038" cy="461665"/>
          </a:xfrm>
          <a:prstGeom prst="rect">
            <a:avLst/>
          </a:prstGeom>
          <a:noFill/>
        </p:spPr>
        <p:txBody>
          <a:bodyPr wrap="none" rtlCol="0">
            <a:spAutoFit/>
          </a:bodyPr>
          <a:lstStyle/>
          <a:p>
            <a:r>
              <a:rPr lang="en-US" dirty="0" smtClean="0"/>
              <a:t>Tarsiers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7170" name="Picture 2" descr="http://images.nationalgeographic.com/wpf/media-live/photos/000/321/overrides/top-ten-most-threatened-forests-philippines-eagle_32117_600x450.jpg"/>
          <p:cNvPicPr>
            <a:picLocks noChangeAspect="1" noChangeArrowheads="1"/>
          </p:cNvPicPr>
          <p:nvPr/>
        </p:nvPicPr>
        <p:blipFill>
          <a:blip r:embed="rId3" cstate="print"/>
          <a:srcRect l="21333"/>
          <a:stretch>
            <a:fillRect/>
          </a:stretch>
        </p:blipFill>
        <p:spPr bwMode="auto">
          <a:xfrm>
            <a:off x="457200" y="2209800"/>
            <a:ext cx="4495800" cy="4286250"/>
          </a:xfrm>
          <a:prstGeom prst="rect">
            <a:avLst/>
          </a:prstGeom>
          <a:noFill/>
        </p:spPr>
      </p:pic>
      <p:pic>
        <p:nvPicPr>
          <p:cNvPr id="7172" name="Picture 4" descr="http://thetravelguruinc.com/uploads/images/1246646163_3e12b95a69.jpg"/>
          <p:cNvPicPr>
            <a:picLocks noChangeAspect="1" noChangeArrowheads="1"/>
          </p:cNvPicPr>
          <p:nvPr/>
        </p:nvPicPr>
        <p:blipFill>
          <a:blip r:embed="rId4" cstate="print"/>
          <a:srcRect/>
          <a:stretch>
            <a:fillRect/>
          </a:stretch>
        </p:blipFill>
        <p:spPr bwMode="auto">
          <a:xfrm>
            <a:off x="5334000" y="1752600"/>
            <a:ext cx="3571875" cy="4762500"/>
          </a:xfrm>
          <a:prstGeom prst="rect">
            <a:avLst/>
          </a:prstGeom>
          <a:noFill/>
        </p:spPr>
      </p:pic>
      <p:sp>
        <p:nvSpPr>
          <p:cNvPr id="4" name="TextBox 3"/>
          <p:cNvSpPr txBox="1"/>
          <p:nvPr/>
        </p:nvSpPr>
        <p:spPr>
          <a:xfrm>
            <a:off x="762000" y="990600"/>
            <a:ext cx="2396810" cy="461665"/>
          </a:xfrm>
          <a:prstGeom prst="rect">
            <a:avLst/>
          </a:prstGeom>
          <a:noFill/>
        </p:spPr>
        <p:txBody>
          <a:bodyPr wrap="none" rtlCol="0">
            <a:spAutoFit/>
          </a:bodyPr>
          <a:lstStyle/>
          <a:p>
            <a:r>
              <a:rPr lang="en-US" dirty="0" smtClean="0"/>
              <a:t>Philippine Eagle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loring-pictures.net/drawings/Flags/Flag-of-Philippines.gif"/>
          <p:cNvPicPr>
            <a:picLocks noChangeAspect="1" noChangeArrowheads="1"/>
          </p:cNvPicPr>
          <p:nvPr/>
        </p:nvPicPr>
        <p:blipFill>
          <a:blip r:embed="rId3" cstate="print"/>
          <a:srcRect/>
          <a:stretch>
            <a:fillRect/>
          </a:stretch>
        </p:blipFill>
        <p:spPr bwMode="auto">
          <a:xfrm rot="16200000">
            <a:off x="-1709599" y="1709601"/>
            <a:ext cx="6858000" cy="3438797"/>
          </a:xfrm>
          <a:prstGeom prst="rect">
            <a:avLst/>
          </a:prstGeom>
          <a:noFill/>
        </p:spPr>
      </p:pic>
      <p:sp>
        <p:nvSpPr>
          <p:cNvPr id="3" name="TextBox 2"/>
          <p:cNvSpPr txBox="1"/>
          <p:nvPr/>
        </p:nvSpPr>
        <p:spPr>
          <a:xfrm>
            <a:off x="4114800" y="5473005"/>
            <a:ext cx="4648199" cy="1384995"/>
          </a:xfrm>
          <a:prstGeom prst="rect">
            <a:avLst/>
          </a:prstGeom>
          <a:noFill/>
        </p:spPr>
        <p:txBody>
          <a:bodyPr wrap="square" rtlCol="0">
            <a:spAutoFit/>
          </a:bodyPr>
          <a:lstStyle/>
          <a:p>
            <a:r>
              <a:rPr lang="en-US" sz="1400" dirty="0" smtClean="0"/>
              <a:t>Hello 		</a:t>
            </a:r>
            <a:r>
              <a:rPr lang="en-US" sz="1400" i="1" dirty="0" err="1" smtClean="0"/>
              <a:t>Kumusta</a:t>
            </a:r>
            <a:r>
              <a:rPr lang="en-US" sz="1400" dirty="0" smtClean="0"/>
              <a:t> 	(</a:t>
            </a:r>
            <a:r>
              <a:rPr lang="en-US" sz="1400" dirty="0" err="1" smtClean="0"/>
              <a:t>koh</a:t>
            </a:r>
            <a:r>
              <a:rPr lang="en-US" sz="1400" dirty="0" smtClean="0"/>
              <a:t>-moo-STAH) </a:t>
            </a:r>
          </a:p>
          <a:p>
            <a:r>
              <a:rPr lang="en-US" sz="1400" dirty="0" smtClean="0"/>
              <a:t>Good-bye	 </a:t>
            </a:r>
            <a:r>
              <a:rPr lang="en-US" sz="1400" i="1" dirty="0" err="1" smtClean="0"/>
              <a:t>Paalam</a:t>
            </a:r>
            <a:r>
              <a:rPr lang="en-US" sz="1400" dirty="0" smtClean="0"/>
              <a:t> 	(</a:t>
            </a:r>
            <a:r>
              <a:rPr lang="en-US" sz="1400" dirty="0" err="1" smtClean="0"/>
              <a:t>pah</a:t>
            </a:r>
            <a:r>
              <a:rPr lang="en-US" sz="1400" dirty="0" smtClean="0"/>
              <a:t>-AH-</a:t>
            </a:r>
            <a:r>
              <a:rPr lang="en-US" sz="1400" dirty="0" err="1" smtClean="0"/>
              <a:t>lahm</a:t>
            </a:r>
            <a:r>
              <a:rPr lang="en-US" sz="1400" dirty="0" smtClean="0"/>
              <a:t>) </a:t>
            </a:r>
          </a:p>
          <a:p>
            <a:r>
              <a:rPr lang="en-US" sz="1400" dirty="0" smtClean="0"/>
              <a:t>Please 	</a:t>
            </a:r>
            <a:r>
              <a:rPr lang="en-US" sz="1400" i="1" dirty="0" err="1" smtClean="0"/>
              <a:t>Pakisuyo</a:t>
            </a:r>
            <a:r>
              <a:rPr lang="en-US" sz="1400" dirty="0" smtClean="0"/>
              <a:t> 	(</a:t>
            </a:r>
            <a:r>
              <a:rPr lang="en-US" sz="1400" dirty="0" err="1" smtClean="0"/>
              <a:t>pah</a:t>
            </a:r>
            <a:r>
              <a:rPr lang="en-US" sz="1400" dirty="0" smtClean="0"/>
              <a:t>-</a:t>
            </a:r>
            <a:r>
              <a:rPr lang="en-US" sz="1400" dirty="0" err="1" smtClean="0"/>
              <a:t>kee</a:t>
            </a:r>
            <a:r>
              <a:rPr lang="en-US" sz="1400" dirty="0" smtClean="0"/>
              <a:t>-SOO-</a:t>
            </a:r>
            <a:r>
              <a:rPr lang="en-US" sz="1400" dirty="0" err="1" smtClean="0"/>
              <a:t>yoh</a:t>
            </a:r>
            <a:r>
              <a:rPr lang="en-US" sz="1400" dirty="0" smtClean="0"/>
              <a:t>) </a:t>
            </a:r>
          </a:p>
          <a:p>
            <a:r>
              <a:rPr lang="en-US" sz="1400" dirty="0" smtClean="0"/>
              <a:t>Thank you 	</a:t>
            </a:r>
            <a:r>
              <a:rPr lang="en-US" sz="1400" i="1" dirty="0" err="1" smtClean="0"/>
              <a:t>Salamat</a:t>
            </a:r>
            <a:r>
              <a:rPr lang="en-US" sz="1400" dirty="0" smtClean="0"/>
              <a:t> 	(</a:t>
            </a:r>
            <a:r>
              <a:rPr lang="en-US" sz="1400" dirty="0" err="1" smtClean="0"/>
              <a:t>sah</a:t>
            </a:r>
            <a:r>
              <a:rPr lang="en-US" sz="1400" dirty="0" smtClean="0"/>
              <a:t>-LAH-</a:t>
            </a:r>
            <a:r>
              <a:rPr lang="en-US" sz="1400" dirty="0" err="1" smtClean="0"/>
              <a:t>maht</a:t>
            </a:r>
            <a:r>
              <a:rPr lang="en-US" sz="1400" dirty="0" smtClean="0"/>
              <a:t>) </a:t>
            </a:r>
          </a:p>
          <a:p>
            <a:r>
              <a:rPr lang="en-US" sz="1400" dirty="0" smtClean="0"/>
              <a:t>Yes		</a:t>
            </a:r>
            <a:r>
              <a:rPr lang="en-US" sz="1400" i="1" dirty="0" err="1" smtClean="0"/>
              <a:t>Oo</a:t>
            </a:r>
            <a:r>
              <a:rPr lang="en-US" sz="1400" dirty="0" smtClean="0"/>
              <a:t> 		(OH-OH) </a:t>
            </a:r>
          </a:p>
          <a:p>
            <a:r>
              <a:rPr lang="en-US" sz="1400" dirty="0" smtClean="0"/>
              <a:t>No 		</a:t>
            </a:r>
            <a:r>
              <a:rPr lang="en-US" sz="1400" i="1" dirty="0" smtClean="0"/>
              <a:t>Hindi</a:t>
            </a:r>
            <a:r>
              <a:rPr lang="en-US" sz="1400" dirty="0" smtClean="0"/>
              <a:t> 		(</a:t>
            </a:r>
            <a:r>
              <a:rPr lang="en-US" sz="1400" dirty="0" err="1" smtClean="0"/>
              <a:t>hin</a:t>
            </a:r>
            <a:r>
              <a:rPr lang="en-US" sz="1400" dirty="0" smtClean="0"/>
              <a:t>-DAY)</a:t>
            </a:r>
            <a:endParaRPr lang="en-US" sz="1400" dirty="0"/>
          </a:p>
        </p:txBody>
      </p:sp>
      <p:pic>
        <p:nvPicPr>
          <p:cNvPr id="5122" name="Picture 2" descr="http://www.enchantedlearning.com/cgi-bin/paint/La/subjects/mammals/primate/Tarsierprintout.shtml.jpg"/>
          <p:cNvPicPr>
            <a:picLocks noChangeAspect="1" noChangeArrowheads="1"/>
          </p:cNvPicPr>
          <p:nvPr/>
        </p:nvPicPr>
        <p:blipFill>
          <a:blip r:embed="rId4" cstate="print"/>
          <a:srcRect/>
          <a:stretch>
            <a:fillRect/>
          </a:stretch>
        </p:blipFill>
        <p:spPr bwMode="auto">
          <a:xfrm>
            <a:off x="4191000" y="0"/>
            <a:ext cx="4953000" cy="5338235"/>
          </a:xfrm>
          <a:prstGeom prst="rect">
            <a:avLst/>
          </a:prstGeom>
          <a:noFill/>
        </p:spPr>
      </p:pic>
      <p:sp>
        <p:nvSpPr>
          <p:cNvPr id="5" name="Rectangle 4"/>
          <p:cNvSpPr/>
          <p:nvPr/>
        </p:nvSpPr>
        <p:spPr>
          <a:xfrm rot="16200000">
            <a:off x="1349207" y="3121517"/>
            <a:ext cx="4838184" cy="830997"/>
          </a:xfrm>
          <a:prstGeom prst="rect">
            <a:avLst/>
          </a:prstGeom>
          <a:noFill/>
        </p:spPr>
        <p:txBody>
          <a:bodyPr wrap="non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Philippines</a:t>
            </a:r>
            <a:endParaRPr lang="en-US" sz="4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p of the World"/>
          <p:cNvPicPr>
            <a:picLocks noChangeAspect="1" noChangeArrowheads="1"/>
          </p:cNvPicPr>
          <p:nvPr/>
        </p:nvPicPr>
        <p:blipFill>
          <a:blip r:embed="rId3" cstate="print"/>
          <a:srcRect/>
          <a:stretch>
            <a:fillRect/>
          </a:stretch>
        </p:blipFill>
        <p:spPr bwMode="auto">
          <a:xfrm>
            <a:off x="0" y="0"/>
            <a:ext cx="9144000" cy="5745163"/>
          </a:xfrm>
          <a:prstGeom prst="rect">
            <a:avLst/>
          </a:prstGeom>
          <a:noFill/>
          <a:ln w="9525">
            <a:noFill/>
            <a:miter lim="800000"/>
            <a:headEnd/>
            <a:tailEnd/>
          </a:ln>
        </p:spPr>
      </p:pic>
      <p:sp>
        <p:nvSpPr>
          <p:cNvPr id="5" name="Text Box 6"/>
          <p:cNvSpPr txBox="1">
            <a:spLocks noChangeArrowheads="1"/>
          </p:cNvSpPr>
          <p:nvPr/>
        </p:nvSpPr>
        <p:spPr bwMode="auto">
          <a:xfrm>
            <a:off x="685800" y="6019800"/>
            <a:ext cx="5833648" cy="461665"/>
          </a:xfrm>
          <a:prstGeom prst="rect">
            <a:avLst/>
          </a:prstGeom>
          <a:noFill/>
          <a:ln w="9525">
            <a:noFill/>
            <a:miter lim="800000"/>
            <a:headEnd/>
            <a:tailEnd/>
          </a:ln>
        </p:spPr>
        <p:txBody>
          <a:bodyPr wrap="none">
            <a:spAutoFit/>
          </a:bodyPr>
          <a:lstStyle/>
          <a:p>
            <a:r>
              <a:rPr lang="en-US" sz="2400" b="1" dirty="0">
                <a:solidFill>
                  <a:schemeClr val="accent2"/>
                </a:solidFill>
              </a:rPr>
              <a:t>On which continent </a:t>
            </a:r>
            <a:r>
              <a:rPr lang="en-US" sz="2400" b="1" dirty="0" smtClean="0">
                <a:solidFill>
                  <a:schemeClr val="accent2"/>
                </a:solidFill>
              </a:rPr>
              <a:t>is the Philippines?</a:t>
            </a:r>
            <a:endParaRPr lang="en-US" sz="2400" b="1" dirty="0">
              <a:solidFill>
                <a:schemeClr val="accent2"/>
              </a:solidFill>
            </a:endParaRPr>
          </a:p>
        </p:txBody>
      </p:sp>
      <p:sp>
        <p:nvSpPr>
          <p:cNvPr id="6" name="Oval 9"/>
          <p:cNvSpPr>
            <a:spLocks noChangeArrowheads="1"/>
          </p:cNvSpPr>
          <p:nvPr/>
        </p:nvSpPr>
        <p:spPr bwMode="auto">
          <a:xfrm>
            <a:off x="5181600" y="0"/>
            <a:ext cx="3962400" cy="3352800"/>
          </a:xfrm>
          <a:prstGeom prst="ellipse">
            <a:avLst/>
          </a:prstGeom>
          <a:noFill/>
          <a:ln w="44450">
            <a:solidFill>
              <a:srgbClr val="FF0000"/>
            </a:solidFill>
            <a:round/>
            <a:headEnd/>
            <a:tailEnd/>
          </a:ln>
        </p:spPr>
        <p:txBody>
          <a:bodyPr wrap="none" anchor="ctr"/>
          <a:lstStyle/>
          <a:p>
            <a:endParaRPr lang="en-US"/>
          </a:p>
        </p:txBody>
      </p:sp>
      <p:sp>
        <p:nvSpPr>
          <p:cNvPr id="7" name="Text Box 10"/>
          <p:cNvSpPr txBox="1">
            <a:spLocks noChangeArrowheads="1"/>
          </p:cNvSpPr>
          <p:nvPr/>
        </p:nvSpPr>
        <p:spPr bwMode="auto">
          <a:xfrm>
            <a:off x="6553200" y="6019800"/>
            <a:ext cx="835485" cy="461665"/>
          </a:xfrm>
          <a:prstGeom prst="rect">
            <a:avLst/>
          </a:prstGeom>
          <a:noFill/>
          <a:ln w="9525">
            <a:noFill/>
            <a:miter lim="800000"/>
            <a:headEnd/>
            <a:tailEnd/>
          </a:ln>
        </p:spPr>
        <p:txBody>
          <a:bodyPr wrap="none">
            <a:spAutoFit/>
          </a:bodyPr>
          <a:lstStyle/>
          <a:p>
            <a:r>
              <a:rPr lang="en-US" sz="2400" b="1" dirty="0" smtClean="0">
                <a:solidFill>
                  <a:schemeClr val="accent2"/>
                </a:solidFill>
              </a:rPr>
              <a:t>Asia</a:t>
            </a:r>
            <a:endParaRPr lang="en-US" sz="2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6626" name="Picture 2" descr="http://chiekot.files.wordpress.com/2008/03/asia3.jpg"/>
          <p:cNvPicPr>
            <a:picLocks noChangeAspect="1" noChangeArrowheads="1"/>
          </p:cNvPicPr>
          <p:nvPr/>
        </p:nvPicPr>
        <p:blipFill>
          <a:blip r:embed="rId3" cstate="print"/>
          <a:srcRect/>
          <a:stretch>
            <a:fillRect/>
          </a:stretch>
        </p:blipFill>
        <p:spPr bwMode="auto">
          <a:xfrm>
            <a:off x="609600" y="533400"/>
            <a:ext cx="7609609" cy="5943600"/>
          </a:xfrm>
          <a:prstGeom prst="rect">
            <a:avLst/>
          </a:prstGeom>
          <a:noFill/>
        </p:spPr>
      </p:pic>
      <p:sp>
        <p:nvSpPr>
          <p:cNvPr id="5125" name="Oval 5"/>
          <p:cNvSpPr>
            <a:spLocks noChangeArrowheads="1"/>
          </p:cNvSpPr>
          <p:nvPr/>
        </p:nvSpPr>
        <p:spPr bwMode="auto">
          <a:xfrm>
            <a:off x="6019800" y="3657600"/>
            <a:ext cx="990600" cy="1371600"/>
          </a:xfrm>
          <a:prstGeom prst="ellipse">
            <a:avLst/>
          </a:prstGeom>
          <a:noFill/>
          <a:ln w="4762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edge">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 name="Rectangle 3"/>
          <p:cNvSpPr/>
          <p:nvPr/>
        </p:nvSpPr>
        <p:spPr>
          <a:xfrm>
            <a:off x="6172200" y="0"/>
            <a:ext cx="36576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161209" cy="2215991"/>
          </a:xfrm>
          <a:prstGeom prst="rect">
            <a:avLst/>
          </a:prstGeom>
          <a:noFill/>
        </p:spPr>
        <p:txBody>
          <a:bodyPr wrap="none" rtlCol="0">
            <a:spAutoFit/>
          </a:bodyPr>
          <a:lstStyle/>
          <a:p>
            <a:r>
              <a:rPr lang="en-US" sz="1800" dirty="0" smtClean="0"/>
              <a:t>Capital – Manila				Imports - electronic products,      </a:t>
            </a:r>
          </a:p>
          <a:p>
            <a:r>
              <a:rPr lang="en-US" sz="1800" dirty="0" smtClean="0"/>
              <a:t>                                                                       </a:t>
            </a:r>
            <a:r>
              <a:rPr lang="en-US" sz="1800" u="sng" dirty="0" smtClean="0">
                <a:hlinkClick r:id="" action="ppaction://hlinkfile"/>
              </a:rPr>
              <a:t> mineral fuels</a:t>
            </a:r>
            <a:endParaRPr lang="en-US" sz="1800" dirty="0" smtClean="0"/>
          </a:p>
          <a:p>
            <a:endParaRPr lang="en-US" sz="1800" dirty="0" smtClean="0"/>
          </a:p>
          <a:p>
            <a:r>
              <a:rPr lang="en-US" sz="1800" dirty="0" smtClean="0"/>
              <a:t>Size – 115831 sq mi			Exports - electronic products,</a:t>
            </a:r>
          </a:p>
          <a:p>
            <a:r>
              <a:rPr lang="en-US" sz="1800" dirty="0" smtClean="0"/>
              <a:t>						     coconut oil, fruit</a:t>
            </a:r>
          </a:p>
          <a:p>
            <a:r>
              <a:rPr lang="en-US" sz="1800" dirty="0" smtClean="0"/>
              <a:t>Population – 101 million	</a:t>
            </a:r>
            <a:r>
              <a:rPr lang="en-US" dirty="0" smtClean="0"/>
              <a:t>	</a:t>
            </a:r>
          </a:p>
          <a:p>
            <a:endParaRPr lang="en-US" dirty="0" smtClean="0"/>
          </a:p>
        </p:txBody>
      </p:sp>
      <p:pic>
        <p:nvPicPr>
          <p:cNvPr id="19458" name="Picture 2" descr="http://t0.gstatic.com/images?q=tbn:ANd9GcSgBMnorpRn6Yr41Vs9bnal9jeLZvWiGGUmiYQreKbGt3mwJBG8qR5NBctC"/>
          <p:cNvPicPr>
            <a:picLocks noChangeAspect="1" noChangeArrowheads="1"/>
          </p:cNvPicPr>
          <p:nvPr/>
        </p:nvPicPr>
        <p:blipFill>
          <a:blip r:embed="rId3" cstate="print"/>
          <a:srcRect/>
          <a:stretch>
            <a:fillRect/>
          </a:stretch>
        </p:blipFill>
        <p:spPr bwMode="auto">
          <a:xfrm>
            <a:off x="381000" y="3276600"/>
            <a:ext cx="4170966" cy="3124200"/>
          </a:xfrm>
          <a:prstGeom prst="rect">
            <a:avLst/>
          </a:prstGeom>
          <a:noFill/>
        </p:spPr>
      </p:pic>
      <p:pic>
        <p:nvPicPr>
          <p:cNvPr id="19460" name="Picture 4" descr="http://www.dumaguete-hotels.com/wp-content/uploads/2011/04/the-pearl-manila-philippines.jpg"/>
          <p:cNvPicPr>
            <a:picLocks noChangeAspect="1" noChangeArrowheads="1"/>
          </p:cNvPicPr>
          <p:nvPr/>
        </p:nvPicPr>
        <p:blipFill>
          <a:blip r:embed="rId4" cstate="print"/>
          <a:srcRect/>
          <a:stretch>
            <a:fillRect/>
          </a:stretch>
        </p:blipFill>
        <p:spPr bwMode="auto">
          <a:xfrm>
            <a:off x="5334000" y="3352800"/>
            <a:ext cx="4095750" cy="3068090"/>
          </a:xfrm>
          <a:prstGeom prst="rect">
            <a:avLst/>
          </a:prstGeom>
          <a:noFill/>
        </p:spPr>
      </p:pic>
      <p:sp>
        <p:nvSpPr>
          <p:cNvPr id="6" name="TextBox 5"/>
          <p:cNvSpPr txBox="1"/>
          <p:nvPr/>
        </p:nvSpPr>
        <p:spPr>
          <a:xfrm>
            <a:off x="304800" y="2590800"/>
            <a:ext cx="2717475" cy="369332"/>
          </a:xfrm>
          <a:prstGeom prst="rect">
            <a:avLst/>
          </a:prstGeom>
          <a:noFill/>
        </p:spPr>
        <p:txBody>
          <a:bodyPr wrap="none" rtlCol="0">
            <a:spAutoFit/>
          </a:bodyPr>
          <a:lstStyle/>
          <a:p>
            <a:r>
              <a:rPr lang="en-US" sz="1800" dirty="0" smtClean="0"/>
              <a:t>Time Difference - +15hrs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90600"/>
            <a:ext cx="530145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 you say it?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219200" y="3276600"/>
            <a:ext cx="7467600" cy="2308324"/>
          </a:xfrm>
          <a:prstGeom prst="rect">
            <a:avLst/>
          </a:prstGeom>
          <a:noFill/>
        </p:spPr>
        <p:txBody>
          <a:bodyPr wrap="square" rtlCol="0">
            <a:spAutoFit/>
          </a:bodyPr>
          <a:lstStyle/>
          <a:p>
            <a:r>
              <a:rPr lang="en-US" dirty="0" smtClean="0"/>
              <a:t>Hello 		</a:t>
            </a:r>
            <a:r>
              <a:rPr lang="en-US" i="1" dirty="0" err="1" smtClean="0"/>
              <a:t>Kumusta</a:t>
            </a:r>
            <a:r>
              <a:rPr lang="en-US" dirty="0" smtClean="0"/>
              <a:t> 	(</a:t>
            </a:r>
            <a:r>
              <a:rPr lang="en-US" dirty="0" err="1" smtClean="0"/>
              <a:t>koh</a:t>
            </a:r>
            <a:r>
              <a:rPr lang="en-US" dirty="0" smtClean="0"/>
              <a:t>-moo-STAH) </a:t>
            </a:r>
          </a:p>
          <a:p>
            <a:r>
              <a:rPr lang="en-US" dirty="0" smtClean="0"/>
              <a:t>Good-bye	 </a:t>
            </a:r>
            <a:r>
              <a:rPr lang="en-US" i="1" dirty="0" err="1" smtClean="0"/>
              <a:t>Paalam</a:t>
            </a:r>
            <a:r>
              <a:rPr lang="en-US" dirty="0" smtClean="0"/>
              <a:t> 	(</a:t>
            </a:r>
            <a:r>
              <a:rPr lang="en-US" dirty="0" err="1" smtClean="0"/>
              <a:t>pah</a:t>
            </a:r>
            <a:r>
              <a:rPr lang="en-US" dirty="0" smtClean="0"/>
              <a:t>-AH-</a:t>
            </a:r>
            <a:r>
              <a:rPr lang="en-US" dirty="0" err="1" smtClean="0"/>
              <a:t>lahm</a:t>
            </a:r>
            <a:r>
              <a:rPr lang="en-US" dirty="0" smtClean="0"/>
              <a:t>) </a:t>
            </a:r>
          </a:p>
          <a:p>
            <a:r>
              <a:rPr lang="en-US" dirty="0" smtClean="0"/>
              <a:t>Please 	</a:t>
            </a:r>
            <a:r>
              <a:rPr lang="en-US" i="1" dirty="0" err="1" smtClean="0"/>
              <a:t>Pakisuyo</a:t>
            </a:r>
            <a:r>
              <a:rPr lang="en-US" dirty="0" smtClean="0"/>
              <a:t> 	(</a:t>
            </a:r>
            <a:r>
              <a:rPr lang="en-US" dirty="0" err="1" smtClean="0"/>
              <a:t>pah</a:t>
            </a:r>
            <a:r>
              <a:rPr lang="en-US" dirty="0" smtClean="0"/>
              <a:t>-</a:t>
            </a:r>
            <a:r>
              <a:rPr lang="en-US" dirty="0" err="1" smtClean="0"/>
              <a:t>kee</a:t>
            </a:r>
            <a:r>
              <a:rPr lang="en-US" dirty="0" smtClean="0"/>
              <a:t>-SOO-</a:t>
            </a:r>
            <a:r>
              <a:rPr lang="en-US" dirty="0" err="1" smtClean="0"/>
              <a:t>yoh</a:t>
            </a:r>
            <a:r>
              <a:rPr lang="en-US" dirty="0" smtClean="0"/>
              <a:t>) </a:t>
            </a:r>
          </a:p>
          <a:p>
            <a:r>
              <a:rPr lang="en-US" dirty="0" smtClean="0"/>
              <a:t>Thank you 	</a:t>
            </a:r>
            <a:r>
              <a:rPr lang="en-US" i="1" dirty="0" err="1" smtClean="0"/>
              <a:t>Salamat</a:t>
            </a:r>
            <a:r>
              <a:rPr lang="en-US" dirty="0" smtClean="0"/>
              <a:t> 	(</a:t>
            </a:r>
            <a:r>
              <a:rPr lang="en-US" dirty="0" err="1" smtClean="0"/>
              <a:t>sah</a:t>
            </a:r>
            <a:r>
              <a:rPr lang="en-US" dirty="0" smtClean="0"/>
              <a:t>-LAH-</a:t>
            </a:r>
            <a:r>
              <a:rPr lang="en-US" dirty="0" err="1" smtClean="0"/>
              <a:t>maht</a:t>
            </a:r>
            <a:r>
              <a:rPr lang="en-US" dirty="0" smtClean="0"/>
              <a:t>) </a:t>
            </a:r>
          </a:p>
          <a:p>
            <a:r>
              <a:rPr lang="en-US" dirty="0" smtClean="0"/>
              <a:t>Yes		</a:t>
            </a:r>
            <a:r>
              <a:rPr lang="en-US" i="1" dirty="0" err="1" smtClean="0"/>
              <a:t>Oo</a:t>
            </a:r>
            <a:r>
              <a:rPr lang="en-US" dirty="0" smtClean="0"/>
              <a:t> 		(OH-OH) </a:t>
            </a:r>
          </a:p>
          <a:p>
            <a:r>
              <a:rPr lang="en-US" dirty="0" smtClean="0"/>
              <a:t>No 		</a:t>
            </a:r>
            <a:r>
              <a:rPr lang="en-US" i="1" dirty="0" smtClean="0"/>
              <a:t>Hindi</a:t>
            </a:r>
            <a:r>
              <a:rPr lang="en-US" dirty="0" smtClean="0"/>
              <a:t> 		(</a:t>
            </a:r>
            <a:r>
              <a:rPr lang="en-US" dirty="0" err="1" smtClean="0"/>
              <a:t>hin</a:t>
            </a:r>
            <a:r>
              <a:rPr lang="en-US" dirty="0" smtClean="0"/>
              <a:t>-DAY)</a:t>
            </a:r>
            <a:endParaRPr lang="en-US" dirty="0"/>
          </a:p>
        </p:txBody>
      </p:sp>
      <p:sp>
        <p:nvSpPr>
          <p:cNvPr id="4" name="TextBox 3"/>
          <p:cNvSpPr txBox="1"/>
          <p:nvPr/>
        </p:nvSpPr>
        <p:spPr>
          <a:xfrm>
            <a:off x="2133600" y="2133600"/>
            <a:ext cx="4546053" cy="461665"/>
          </a:xfrm>
          <a:prstGeom prst="rect">
            <a:avLst/>
          </a:prstGeom>
          <a:noFill/>
        </p:spPr>
        <p:txBody>
          <a:bodyPr wrap="none" rtlCol="0">
            <a:spAutoFit/>
          </a:bodyPr>
          <a:lstStyle/>
          <a:p>
            <a:r>
              <a:rPr lang="en-US" b="1" dirty="0" err="1" smtClean="0"/>
              <a:t>Tagalog</a:t>
            </a:r>
            <a:r>
              <a:rPr lang="en-US" b="1" dirty="0" smtClean="0"/>
              <a:t> (Filipino) and English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7894" name="Picture 6" descr="http://solotravelerblog.com/wp-content/uploads/2010/04/Blue-waters-of-Palawan-Philippines-WM.jpg?9d7bd4"/>
          <p:cNvPicPr>
            <a:picLocks noChangeAspect="1" noChangeArrowheads="1"/>
          </p:cNvPicPr>
          <p:nvPr/>
        </p:nvPicPr>
        <p:blipFill>
          <a:blip r:embed="rId3" cstate="print"/>
          <a:srcRect/>
          <a:stretch>
            <a:fillRect/>
          </a:stretch>
        </p:blipFill>
        <p:spPr bwMode="auto">
          <a:xfrm>
            <a:off x="0" y="3505200"/>
            <a:ext cx="4470400" cy="3352800"/>
          </a:xfrm>
          <a:prstGeom prst="rect">
            <a:avLst/>
          </a:prstGeom>
          <a:noFill/>
        </p:spPr>
      </p:pic>
      <p:pic>
        <p:nvPicPr>
          <p:cNvPr id="37896" name="Picture 8" descr="http://worldtravelman.com/wp-content/uploads/2011/04/PHILIPPINES.jpg"/>
          <p:cNvPicPr>
            <a:picLocks noChangeAspect="1" noChangeArrowheads="1"/>
          </p:cNvPicPr>
          <p:nvPr/>
        </p:nvPicPr>
        <p:blipFill>
          <a:blip r:embed="rId4" cstate="print"/>
          <a:srcRect/>
          <a:stretch>
            <a:fillRect/>
          </a:stretch>
        </p:blipFill>
        <p:spPr bwMode="auto">
          <a:xfrm>
            <a:off x="4648200" y="3486150"/>
            <a:ext cx="4495800" cy="3371850"/>
          </a:xfrm>
          <a:prstGeom prst="rect">
            <a:avLst/>
          </a:prstGeom>
          <a:noFill/>
        </p:spPr>
      </p:pic>
      <p:pic>
        <p:nvPicPr>
          <p:cNvPr id="37898" name="Picture 10" descr="http://travel.spotcoolstuff.com/wp-content/uploads/2009/01/ban1.jpg"/>
          <p:cNvPicPr>
            <a:picLocks noChangeAspect="1" noChangeArrowheads="1"/>
          </p:cNvPicPr>
          <p:nvPr/>
        </p:nvPicPr>
        <p:blipFill>
          <a:blip r:embed="rId5" cstate="print"/>
          <a:srcRect/>
          <a:stretch>
            <a:fillRect/>
          </a:stretch>
        </p:blipFill>
        <p:spPr bwMode="auto">
          <a:xfrm>
            <a:off x="4724400" y="0"/>
            <a:ext cx="4419600" cy="2959211"/>
          </a:xfrm>
          <a:prstGeom prst="rect">
            <a:avLst/>
          </a:prstGeom>
          <a:noFill/>
        </p:spPr>
      </p:pic>
      <p:pic>
        <p:nvPicPr>
          <p:cNvPr id="37900" name="Picture 12" descr="http://1.bp.blogspot.com/_5J2nTLKlE58/TLNiRr97ooI/AAAAAAAAACE/fXYW6UO-f4A/s1600/pangasinan_islands.jpg"/>
          <p:cNvPicPr>
            <a:picLocks noChangeAspect="1" noChangeArrowheads="1"/>
          </p:cNvPicPr>
          <p:nvPr/>
        </p:nvPicPr>
        <p:blipFill>
          <a:blip r:embed="rId6" cstate="print"/>
          <a:srcRect/>
          <a:stretch>
            <a:fillRect/>
          </a:stretch>
        </p:blipFill>
        <p:spPr bwMode="auto">
          <a:xfrm>
            <a:off x="0" y="0"/>
            <a:ext cx="4487121" cy="2971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6866" name="Picture 2" descr="Chocolate Hills 400">
            <a:hlinkClick r:id="rId3"/>
          </p:cNvPr>
          <p:cNvPicPr>
            <a:picLocks noChangeAspect="1" noChangeArrowheads="1"/>
          </p:cNvPicPr>
          <p:nvPr/>
        </p:nvPicPr>
        <p:blipFill>
          <a:blip r:embed="rId4" cstate="print"/>
          <a:srcRect/>
          <a:stretch>
            <a:fillRect/>
          </a:stretch>
        </p:blipFill>
        <p:spPr bwMode="auto">
          <a:xfrm>
            <a:off x="685800" y="838200"/>
            <a:ext cx="7876854"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Rectangle 1"/>
          <p:cNvSpPr/>
          <p:nvPr/>
        </p:nvSpPr>
        <p:spPr>
          <a:xfrm>
            <a:off x="901776" y="2967335"/>
            <a:ext cx="73404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Life in the Philippines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886200" y="384175"/>
            <a:ext cx="1295400" cy="457200"/>
          </a:xfrm>
          <a:prstGeom prst="rect">
            <a:avLst/>
          </a:prstGeom>
          <a:noFill/>
          <a:ln w="9525">
            <a:noFill/>
            <a:miter lim="800000"/>
            <a:headEnd/>
            <a:tailEnd/>
          </a:ln>
        </p:spPr>
        <p:txBody>
          <a:bodyPr>
            <a:spAutoFit/>
          </a:bodyPr>
          <a:lstStyle/>
          <a:p>
            <a:r>
              <a:rPr lang="en-US"/>
              <a:t>Sports</a:t>
            </a:r>
          </a:p>
        </p:txBody>
      </p:sp>
      <p:pic>
        <p:nvPicPr>
          <p:cNvPr id="12292" name="Picture 4" descr="http://www2.mpsaz.org/shepherd/staff/dmlynch/images/spiker.jpg"/>
          <p:cNvPicPr>
            <a:picLocks noChangeAspect="1" noChangeArrowheads="1"/>
          </p:cNvPicPr>
          <p:nvPr/>
        </p:nvPicPr>
        <p:blipFill>
          <a:blip r:embed="rId3" cstate="print"/>
          <a:srcRect/>
          <a:stretch>
            <a:fillRect/>
          </a:stretch>
        </p:blipFill>
        <p:spPr bwMode="auto">
          <a:xfrm>
            <a:off x="0" y="3810000"/>
            <a:ext cx="2286000" cy="3048000"/>
          </a:xfrm>
          <a:prstGeom prst="rect">
            <a:avLst/>
          </a:prstGeom>
          <a:noFill/>
        </p:spPr>
      </p:pic>
      <p:pic>
        <p:nvPicPr>
          <p:cNvPr id="11266" name="Picture 2" descr="http://newburghcircle.com/wp-content/uploads/2011/10/basketball.jpg"/>
          <p:cNvPicPr>
            <a:picLocks noChangeAspect="1" noChangeArrowheads="1"/>
          </p:cNvPicPr>
          <p:nvPr/>
        </p:nvPicPr>
        <p:blipFill>
          <a:blip r:embed="rId4" cstate="print"/>
          <a:srcRect/>
          <a:stretch>
            <a:fillRect/>
          </a:stretch>
        </p:blipFill>
        <p:spPr bwMode="auto">
          <a:xfrm>
            <a:off x="2438400" y="914400"/>
            <a:ext cx="2857500" cy="3000376"/>
          </a:xfrm>
          <a:prstGeom prst="rect">
            <a:avLst/>
          </a:prstGeom>
          <a:noFill/>
        </p:spPr>
      </p:pic>
      <p:pic>
        <p:nvPicPr>
          <p:cNvPr id="11268" name="Picture 4" descr="http://www.alilg.com/blog/wp-content/uploads/2010/08/billiards-006.jpg"/>
          <p:cNvPicPr>
            <a:picLocks noChangeAspect="1" noChangeArrowheads="1"/>
          </p:cNvPicPr>
          <p:nvPr/>
        </p:nvPicPr>
        <p:blipFill>
          <a:blip r:embed="rId5" cstate="print"/>
          <a:srcRect/>
          <a:stretch>
            <a:fillRect/>
          </a:stretch>
        </p:blipFill>
        <p:spPr bwMode="auto">
          <a:xfrm>
            <a:off x="5334000" y="3886200"/>
            <a:ext cx="3657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blinds(horizontal)">
                                      <p:cBhvr>
                                        <p:cTn id="11" dur="500"/>
                                        <p:tgtEl>
                                          <p:spTgt spid="1229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diamond(in)">
                                      <p:cBhvr>
                                        <p:cTn id="15"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1568</Words>
  <Application>Microsoft Office PowerPoint</Application>
  <PresentationFormat>On-screen Show (4:3)</PresentationFormat>
  <Paragraphs>75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DeShazo Family</dc:creator>
  <cp:lastModifiedBy>michael</cp:lastModifiedBy>
  <cp:revision>33</cp:revision>
  <dcterms:created xsi:type="dcterms:W3CDTF">2009-01-19T17:03:36Z</dcterms:created>
  <dcterms:modified xsi:type="dcterms:W3CDTF">2012-03-21T03:07:05Z</dcterms:modified>
</cp:coreProperties>
</file>