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76" r:id="rId6"/>
    <p:sldId id="281" r:id="rId7"/>
    <p:sldId id="279" r:id="rId8"/>
    <p:sldId id="280" r:id="rId9"/>
    <p:sldId id="274" r:id="rId10"/>
    <p:sldId id="271" r:id="rId11"/>
    <p:sldId id="269" r:id="rId12"/>
    <p:sldId id="278"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66FF33"/>
    <a:srgbClr val="CC99FF"/>
    <a:srgbClr val="0033CC"/>
    <a:srgbClr val="FF000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1541" autoAdjust="0"/>
  </p:normalViewPr>
  <p:slideViewPr>
    <p:cSldViewPr>
      <p:cViewPr>
        <p:scale>
          <a:sx n="60" d="100"/>
          <a:sy n="60" d="100"/>
        </p:scale>
        <p:origin x="-1110" y="-60"/>
      </p:cViewPr>
      <p:guideLst>
        <p:guide orient="horz" pos="2160"/>
        <p:guide pos="2880"/>
      </p:guideLst>
    </p:cSldViewPr>
  </p:slideViewPr>
  <p:notesTextViewPr>
    <p:cViewPr>
      <p:scale>
        <a:sx n="100" d="100"/>
        <a:sy n="100" d="100"/>
      </p:scale>
      <p:origin x="0" y="1146"/>
    </p:cViewPr>
  </p:notesText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317715-C04A-4E28-960C-500FC9A0F8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Sistine_Chapel" TargetMode="External"/><Relationship Id="rId7" Type="http://schemas.openxmlformats.org/officeDocument/2006/relationships/hyperlink" Target="http://en.wikipedia.org/wiki/Pope_Benedict_XVI"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St._Peter's_Square" TargetMode="External"/><Relationship Id="rId5" Type="http://schemas.openxmlformats.org/officeDocument/2006/relationships/hyperlink" Target="http://en.wikipedia.org/wiki/Habemus_Papam" TargetMode="External"/><Relationship Id="rId4" Type="http://schemas.openxmlformats.org/officeDocument/2006/relationships/hyperlink" Target="http://en.wikipedia.org/wiki/Papal_conclave"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Pope" TargetMode="External"/><Relationship Id="rId13" Type="http://schemas.openxmlformats.org/officeDocument/2006/relationships/hyperlink" Target="http://en.wikipedia.org/wiki/Paul_VI" TargetMode="External"/><Relationship Id="rId3" Type="http://schemas.openxmlformats.org/officeDocument/2006/relationships/hyperlink" Target="http://en.wikipedia.org/wiki/German_language" TargetMode="External"/><Relationship Id="rId7" Type="http://schemas.openxmlformats.org/officeDocument/2006/relationships/hyperlink" Target="http://en.wikipedia.org/wiki/Holy_See" TargetMode="External"/><Relationship Id="rId12" Type="http://schemas.openxmlformats.org/officeDocument/2006/relationships/hyperlink" Target="http://en.wikipedia.org/wiki/Noble_Guard_(Vatica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en.wikipedia.org/wiki/Army" TargetMode="External"/><Relationship Id="rId11" Type="http://schemas.openxmlformats.org/officeDocument/2006/relationships/hyperlink" Target="http://en.wikipedia.org/wiki/Palatine_Guard" TargetMode="External"/><Relationship Id="rId5" Type="http://schemas.openxmlformats.org/officeDocument/2006/relationships/hyperlink" Target="http://en.wikipedia.org/wiki/Latin" TargetMode="External"/><Relationship Id="rId10" Type="http://schemas.openxmlformats.org/officeDocument/2006/relationships/hyperlink" Target="http://en.wikipedia.org/wiki/Military_of_Vatican_City" TargetMode="External"/><Relationship Id="rId4" Type="http://schemas.openxmlformats.org/officeDocument/2006/relationships/hyperlink" Target="http://en.wikipedia.org/wiki/Italian_language" TargetMode="External"/><Relationship Id="rId9" Type="http://schemas.openxmlformats.org/officeDocument/2006/relationships/hyperlink" Target="http://en.wikipedia.org/wiki/Apostolic_Palace"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Twelve_apostles" TargetMode="External"/><Relationship Id="rId3" Type="http://schemas.openxmlformats.org/officeDocument/2006/relationships/hyperlink" Target="http://en.wikipedia.org/wiki/Latin_language" TargetMode="External"/><Relationship Id="rId7" Type="http://schemas.openxmlformats.org/officeDocument/2006/relationships/hyperlink" Target="http://en.wikipedia.org/wiki/Saint_Peter"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Basilica" TargetMode="External"/><Relationship Id="rId11" Type="http://schemas.openxmlformats.org/officeDocument/2006/relationships/hyperlink" Target="http://en.wikipedia.org/wiki/Constantine_I" TargetMode="External"/><Relationship Id="rId5" Type="http://schemas.openxmlformats.org/officeDocument/2006/relationships/hyperlink" Target="http://en.wikipedia.org/wiki/Vatican_City" TargetMode="External"/><Relationship Id="rId10" Type="http://schemas.openxmlformats.org/officeDocument/2006/relationships/hyperlink" Target="http://en.wikipedia.org/wiki/Saint_Peter%27s_tomb" TargetMode="External"/><Relationship Id="rId4" Type="http://schemas.openxmlformats.org/officeDocument/2006/relationships/hyperlink" Target="http://en.wikipedia.org/wiki/Renaissance_architecture" TargetMode="External"/><Relationship Id="rId9" Type="http://schemas.openxmlformats.org/officeDocument/2006/relationships/hyperlink" Target="http://en.wikipedia.org/wiki/Bishop_of_Rome"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Pope_Sixtus_IV" TargetMode="External"/><Relationship Id="rId13" Type="http://schemas.openxmlformats.org/officeDocument/2006/relationships/hyperlink" Target="http://en.wikipedia.org/wiki/Domenico_Ghirlandaio" TargetMode="External"/><Relationship Id="rId18" Type="http://schemas.openxmlformats.org/officeDocument/2006/relationships/hyperlink" Target="http://en.wikipedia.org/wiki/Creation_of_Adam" TargetMode="External"/><Relationship Id="rId3" Type="http://schemas.openxmlformats.org/officeDocument/2006/relationships/hyperlink" Target="http://en.wikipedia.org/wiki/Sistine_Chapel" TargetMode="External"/><Relationship Id="rId21" Type="http://schemas.openxmlformats.org/officeDocument/2006/relationships/hyperlink" Target="http://en.wikipedia.org/wiki/God_in_Christianity" TargetMode="External"/><Relationship Id="rId7" Type="http://schemas.openxmlformats.org/officeDocument/2006/relationships/hyperlink" Target="http://en.wikipedia.org/wiki/Vatican_City" TargetMode="External"/><Relationship Id="rId12" Type="http://schemas.openxmlformats.org/officeDocument/2006/relationships/hyperlink" Target="http://en.wikipedia.org/wiki/Sandro_Botticelli" TargetMode="External"/><Relationship Id="rId17" Type="http://schemas.openxmlformats.org/officeDocument/2006/relationships/hyperlink" Target="http://en.wikipedia.org/wiki/Book_of_Genesis" TargetMode="External"/><Relationship Id="rId2" Type="http://schemas.openxmlformats.org/officeDocument/2006/relationships/slide" Target="../slides/slide9.xml"/><Relationship Id="rId16" Type="http://schemas.openxmlformats.org/officeDocument/2006/relationships/hyperlink" Target="http://en.wikipedia.org/wiki/Catholic_Church" TargetMode="External"/><Relationship Id="rId20" Type="http://schemas.openxmlformats.org/officeDocument/2006/relationships/hyperlink" Target="http://en.wikipedia.org/wiki/Mona_Lisa" TargetMode="External"/><Relationship Id="rId1" Type="http://schemas.openxmlformats.org/officeDocument/2006/relationships/notesMaster" Target="../notesMasters/notesMaster1.xml"/><Relationship Id="rId6" Type="http://schemas.openxmlformats.org/officeDocument/2006/relationships/hyperlink" Target="http://en.wikipedia.org/wiki/Renaissance_painting" TargetMode="External"/><Relationship Id="rId11" Type="http://schemas.openxmlformats.org/officeDocument/2006/relationships/hyperlink" Target="http://en.wikipedia.org/wiki/The_Last_Judgment_(Michelangelo)" TargetMode="External"/><Relationship Id="rId5" Type="http://schemas.openxmlformats.org/officeDocument/2006/relationships/hyperlink" Target="http://en.wikipedia.org/wiki/Pope_Julius_II" TargetMode="External"/><Relationship Id="rId15" Type="http://schemas.openxmlformats.org/officeDocument/2006/relationships/hyperlink" Target="http://en.wikipedia.org/wiki/Raphael" TargetMode="External"/><Relationship Id="rId23" Type="http://schemas.openxmlformats.org/officeDocument/2006/relationships/hyperlink" Target="http://en.wikipedia.org/wiki/Scaffolding" TargetMode="External"/><Relationship Id="rId10" Type="http://schemas.openxmlformats.org/officeDocument/2006/relationships/hyperlink" Target="http://en.wikipedia.org/wiki/Fresco" TargetMode="External"/><Relationship Id="rId19" Type="http://schemas.openxmlformats.org/officeDocument/2006/relationships/hyperlink" Target="http://en.wikipedia.org/wiki/Leonardo_da_Vinci" TargetMode="External"/><Relationship Id="rId4" Type="http://schemas.openxmlformats.org/officeDocument/2006/relationships/hyperlink" Target="http://en.wikipedia.org/wiki/Michelangelo" TargetMode="External"/><Relationship Id="rId9" Type="http://schemas.openxmlformats.org/officeDocument/2006/relationships/hyperlink" Target="http://en.wikipedia.org/wiki/Papal_Conclave" TargetMode="External"/><Relationship Id="rId14" Type="http://schemas.openxmlformats.org/officeDocument/2006/relationships/hyperlink" Target="http://en.wikipedia.org/wiki/Pietro_Perugino" TargetMode="External"/><Relationship Id="rId22" Type="http://schemas.openxmlformats.org/officeDocument/2006/relationships/hyperlink" Target="http://en.wikipedia.org/wiki/Ada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845F6282-A52B-46E9-8BAA-444BEFC77089}"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smtClean="0"/>
              <a:t>two vertical bands of yellow (hoist side) and white with the arms of the Holy See, consisting of the crossed keys of Saint Peter surmounted by the three-tiered papal tiara, centered in the white band; the yellow color represents the pope's spiritual power, the white his worldly power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other sports</a:t>
            </a:r>
            <a:r>
              <a:rPr lang="en-US" baseline="0" dirty="0" smtClean="0"/>
              <a:t> played there as well, including:</a:t>
            </a:r>
          </a:p>
          <a:p>
            <a:r>
              <a:rPr lang="en-US" baseline="0" dirty="0" smtClean="0"/>
              <a:t>Tennis, basketball, skiing, and volleyball.</a:t>
            </a:r>
          </a:p>
          <a:p>
            <a:endParaRPr lang="en-US" baseline="0" dirty="0" smtClean="0"/>
          </a:p>
          <a:p>
            <a:r>
              <a:rPr lang="en-US" dirty="0" smtClean="0"/>
              <a:t>There are no school sport's teams so most Germans belong to sports clubs.  These include bike-riding, rock-climbing, hiking, skiing, foosball (soccer), and Germany's most common sport, swimming.  Other non-sport clubs include stamp collecting and dog-breeding.  I am in a dog-breeding club.  In all, there are over 300,000 clubs.</a:t>
            </a:r>
            <a:endParaRPr lang="en-US" dirty="0"/>
          </a:p>
        </p:txBody>
      </p:sp>
      <p:sp>
        <p:nvSpPr>
          <p:cNvPr id="4" name="Slide Number Placeholder 3"/>
          <p:cNvSpPr>
            <a:spLocks noGrp="1"/>
          </p:cNvSpPr>
          <p:nvPr>
            <p:ph type="sldNum" sz="quarter" idx="10"/>
          </p:nvPr>
        </p:nvSpPr>
        <p:spPr/>
        <p:txBody>
          <a:bodyPr/>
          <a:lstStyle/>
          <a:p>
            <a:pPr>
              <a:defRPr/>
            </a:pPr>
            <a:fld id="{7D317715-C04A-4E28-960C-500FC9A0F80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317715-C04A-4E28-960C-500FC9A0F808}"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D317715-C04A-4E28-960C-500FC9A0F808}" type="slidenum">
              <a:rPr lang="en-US" smtClean="0"/>
              <a:pPr>
                <a:defRPr/>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endParaRPr lang="en-US" smtClean="0"/>
          </a:p>
        </p:txBody>
      </p:sp>
      <p:sp>
        <p:nvSpPr>
          <p:cNvPr id="17412" name="Slide Number Placeholder 3"/>
          <p:cNvSpPr>
            <a:spLocks noGrp="1"/>
          </p:cNvSpPr>
          <p:nvPr>
            <p:ph type="sldNum" sz="quarter" idx="5"/>
          </p:nvPr>
        </p:nvSpPr>
        <p:spPr>
          <a:noFill/>
        </p:spPr>
        <p:txBody>
          <a:bodyPr/>
          <a:lstStyle/>
          <a:p>
            <a:fld id="{9EE9E4D3-EAD5-44D4-8FCF-60A2AD81721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smtClean="0"/>
          </a:p>
        </p:txBody>
      </p:sp>
      <p:sp>
        <p:nvSpPr>
          <p:cNvPr id="18436" name="Slide Number Placeholder 3"/>
          <p:cNvSpPr>
            <a:spLocks noGrp="1"/>
          </p:cNvSpPr>
          <p:nvPr>
            <p:ph type="sldNum" sz="quarter" idx="5"/>
          </p:nvPr>
        </p:nvSpPr>
        <p:spPr>
          <a:noFill/>
        </p:spPr>
        <p:txBody>
          <a:bodyPr/>
          <a:lstStyle/>
          <a:p>
            <a:fld id="{4EE2292E-95D7-4DDF-AE46-E010ED35F672}"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b="1" dirty="0" smtClean="0"/>
              <a:t>The only country you can’t be born a citizen of</a:t>
            </a:r>
          </a:p>
          <a:p>
            <a:r>
              <a:rPr lang="en-US" dirty="0" smtClean="0"/>
              <a:t>Unlike other states the world over where if one is born of parents who are citizens of that country one becomes a citizen of it, you can only be made a citizen of the Vatican by appointment to work in the city-state. If you lose your Vatican Citizenship when you lose your job and have no citizenship of another country, you automatically become Italian.</a:t>
            </a:r>
          </a:p>
          <a:p>
            <a:r>
              <a:rPr lang="en-US" b="1" dirty="0" smtClean="0"/>
              <a:t>3. The highest crime-rate in the world</a:t>
            </a:r>
          </a:p>
          <a:p>
            <a:r>
              <a:rPr lang="en-US" dirty="0" smtClean="0"/>
              <a:t>And you thought it was South Africa! Well, this crime rate is not based the highest number of crimes, or the severity of crimes but rather the highest number of crimes in relation to it’s population. Crimes usually include pick-pocketing and shoplifting – though there have been in recent years, an </a:t>
            </a:r>
            <a:r>
              <a:rPr lang="en-US" dirty="0" err="1" smtClean="0"/>
              <a:t>assasination</a:t>
            </a:r>
            <a:r>
              <a:rPr lang="en-US" dirty="0" smtClean="0"/>
              <a:t> attempt on the Pope, a murder of a member of the Swiss Guard and </a:t>
            </a:r>
            <a:r>
              <a:rPr lang="en-US" dirty="0" err="1" smtClean="0"/>
              <a:t>incedences</a:t>
            </a:r>
            <a:r>
              <a:rPr lang="en-US" dirty="0" smtClean="0"/>
              <a:t> of money laundering! With just over 800 citizens it’s no surprises that this rate is at over 130% per </a:t>
            </a:r>
            <a:r>
              <a:rPr lang="en-US" dirty="0" err="1" smtClean="0"/>
              <a:t>per</a:t>
            </a:r>
            <a:r>
              <a:rPr lang="en-US" dirty="0" smtClean="0"/>
              <a:t> person per year!</a:t>
            </a:r>
          </a:p>
          <a:p>
            <a:r>
              <a:rPr lang="en-US" b="1" dirty="0" smtClean="0"/>
              <a:t>4. The Vatican issues it’s own Euros</a:t>
            </a:r>
          </a:p>
          <a:p>
            <a:r>
              <a:rPr lang="en-US" dirty="0" smtClean="0"/>
              <a:t>The Vatican has long issued its own currency, in past it was the Lira but since the advent of the </a:t>
            </a:r>
            <a:r>
              <a:rPr lang="en-US" dirty="0" err="1" smtClean="0"/>
              <a:t>Eurozone</a:t>
            </a:r>
            <a:r>
              <a:rPr lang="en-US" dirty="0" smtClean="0"/>
              <a:t>, it took on the Euro and mints it’s own coins embossed with the Pope’s head. They don’t issue notes and only very few coins, so if you manage to find one, hold onto it, they’re very sought-after by collectors!</a:t>
            </a:r>
          </a:p>
          <a:p>
            <a:r>
              <a:rPr lang="en-US" b="1" dirty="0" smtClean="0"/>
              <a:t>5. The only Latin ATM’s in the world</a:t>
            </a:r>
          </a:p>
          <a:p>
            <a:r>
              <a:rPr lang="en-US" dirty="0" smtClean="0"/>
              <a:t>The Vatican bank, the only bank in the city, has it’s own ATM’s and since the administrative language is Latin, it’s ATM’s are in Latin. Those who’ve used them have reported that unless you can understand phrases like: “</a:t>
            </a:r>
            <a:r>
              <a:rPr lang="en-US" dirty="0" err="1" smtClean="0"/>
              <a:t>Carus</a:t>
            </a:r>
            <a:r>
              <a:rPr lang="en-US" dirty="0" smtClean="0"/>
              <a:t> </a:t>
            </a:r>
            <a:r>
              <a:rPr lang="en-US" dirty="0" err="1" smtClean="0"/>
              <a:t>exspectatusque</a:t>
            </a:r>
            <a:r>
              <a:rPr lang="en-US" dirty="0" smtClean="0"/>
              <a:t> </a:t>
            </a:r>
            <a:r>
              <a:rPr lang="en-US" dirty="0" err="1" smtClean="0"/>
              <a:t>venisti</a:t>
            </a:r>
            <a:r>
              <a:rPr lang="en-US" dirty="0" smtClean="0"/>
              <a:t>”, “you are welcome” in Latin, you’re going to have a hard time getting money out of them – draw cash before you enter the Vatican and hold on tight to it, lest those pick-pockets snatch it away!</a:t>
            </a:r>
            <a:endParaRPr lang="en-US" smtClean="0"/>
          </a:p>
          <a:p>
            <a:pPr eaLnBrk="1" hangingPunct="1"/>
            <a:endParaRPr lang="en-US" smtClean="0"/>
          </a:p>
        </p:txBody>
      </p:sp>
      <p:sp>
        <p:nvSpPr>
          <p:cNvPr id="19460" name="Slide Number Placeholder 3"/>
          <p:cNvSpPr>
            <a:spLocks noGrp="1"/>
          </p:cNvSpPr>
          <p:nvPr>
            <p:ph type="sldNum" sz="quarter" idx="5"/>
          </p:nvPr>
        </p:nvSpPr>
        <p:spPr>
          <a:noFill/>
        </p:spPr>
        <p:txBody>
          <a:bodyPr/>
          <a:lstStyle/>
          <a:p>
            <a:fld id="{8B4E4AA0-B11A-4741-999F-D3525194E0C0}"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D317715-C04A-4E28-960C-500FC9A0F80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rtl="0"/>
            <a:r>
              <a:rPr lang="en-US" dirty="0" smtClean="0"/>
              <a:t>The election of the pope almost always takes place in the </a:t>
            </a:r>
            <a:r>
              <a:rPr lang="en-US" dirty="0" smtClean="0">
                <a:hlinkClick r:id="rId3" action="ppaction://hlinkfile" tooltip="Sistine Chapel"/>
              </a:rPr>
              <a:t>Sistine Chapel</a:t>
            </a:r>
            <a:r>
              <a:rPr lang="en-US" dirty="0" smtClean="0"/>
              <a:t>, in a sequestered meeting called a "</a:t>
            </a:r>
            <a:r>
              <a:rPr lang="en-US" dirty="0" smtClean="0">
                <a:hlinkClick r:id="rId4" action="ppaction://hlinkfile" tooltip="Papal conclave"/>
              </a:rPr>
              <a:t>conclave</a:t>
            </a:r>
            <a:r>
              <a:rPr lang="en-US" dirty="0" smtClean="0"/>
              <a:t>" (so called because the cardinal electors are theoretically locked in, </a:t>
            </a:r>
            <a:r>
              <a:rPr lang="en-US" i="1" dirty="0" smtClean="0"/>
              <a:t>cum clave</a:t>
            </a:r>
            <a:r>
              <a:rPr lang="en-US" dirty="0" smtClean="0"/>
              <a:t>, i.e., with key, until they elect a new pope). Three cardinals are chosen by lot to collect the votes of absent cardinal electors (by reason of illness), three are chosen by lot to count the votes, and three are chosen by lot to review the count of the votes. The ballots are distributed and each cardinal elector writes the name of his choice on it and pledges aloud that he is voting for "one whom under God I think ought to be elected" before folding and depositing his vote on a plate atop a large chalice placed on the altar (in the 2005 conclave, a special urn was used for this purpose instead of a chalice and plate). The plate is then used to drop the ballot into the chalice, making it difficult for electors to insert multiple ballots. Before being read, the ballots are counted while still folded; if the number of ballots does not match the number of electors, the ballots are burned unopened and a new vote is held. Otherwise, each ballot is read aloud by the presiding Cardinal, who pierces the ballot with a needle and thread, stringing all the ballots together and tying the ends of the thread to ensure accuracy and honesty. Balloting continues until someone is elected by a two-thirds majority.</a:t>
            </a:r>
            <a:r>
              <a:rPr lang="en-US" baseline="30000" dirty="0" smtClean="0">
                <a:hlinkClick r:id="" action="ppaction://hlinkfile"/>
              </a:rPr>
              <a:t>[68]</a:t>
            </a:r>
            <a:endParaRPr lang="en-US" dirty="0" smtClean="0"/>
          </a:p>
          <a:p>
            <a:pPr rtl="0"/>
            <a:r>
              <a:rPr lang="en-US" dirty="0" smtClean="0"/>
              <a:t>The formal declaration of "</a:t>
            </a:r>
            <a:r>
              <a:rPr lang="en-US" dirty="0" err="1" smtClean="0">
                <a:hlinkClick r:id="rId5" action="ppaction://hlinkfile" tooltip="Habemus Papam"/>
              </a:rPr>
              <a:t>Habemus</a:t>
            </a:r>
            <a:r>
              <a:rPr lang="en-US" dirty="0" smtClean="0">
                <a:hlinkClick r:id="rId5" action="ppaction://hlinkfile" tooltip="Habemus Papam"/>
              </a:rPr>
              <a:t> </a:t>
            </a:r>
            <a:r>
              <a:rPr lang="en-US" dirty="0" err="1" smtClean="0">
                <a:hlinkClick r:id="rId5" action="ppaction://hlinkfile" tooltip="Habemus Papam"/>
              </a:rPr>
              <a:t>Papam</a:t>
            </a:r>
            <a:r>
              <a:rPr lang="en-US" dirty="0" smtClean="0"/>
              <a:t>" after the election of Pope Martin V</a:t>
            </a:r>
          </a:p>
          <a:p>
            <a:pPr rtl="0"/>
            <a:r>
              <a:rPr lang="en-US" dirty="0" smtClean="0"/>
              <a:t>One of the most prominent aspects of the papal election process is the means by which the results of a ballot are announced to the world. Once the ballots are counted and bound together, they are burned in a special stove erected in the Sistine Chapel, with the smoke escaping through a small chimney visible from </a:t>
            </a:r>
            <a:r>
              <a:rPr lang="en-US" dirty="0" smtClean="0">
                <a:hlinkClick r:id="rId6" action="ppaction://hlinkfile" tooltip="St. Peter's Square"/>
              </a:rPr>
              <a:t>St. Peter's Square</a:t>
            </a:r>
            <a:r>
              <a:rPr lang="en-US" dirty="0" smtClean="0"/>
              <a:t>. The ballots from an unsuccessful vote are burned along with a chemical compound to create black smoke, or </a:t>
            </a:r>
            <a:r>
              <a:rPr lang="en-US" i="1" dirty="0" err="1" smtClean="0"/>
              <a:t>fumata</a:t>
            </a:r>
            <a:r>
              <a:rPr lang="en-US" i="1" dirty="0" smtClean="0"/>
              <a:t> </a:t>
            </a:r>
            <a:r>
              <a:rPr lang="en-US" i="1" dirty="0" err="1" smtClean="0"/>
              <a:t>nera</a:t>
            </a:r>
            <a:r>
              <a:rPr lang="en-US" dirty="0" smtClean="0"/>
              <a:t>. (Traditionally, wet straw was used to produce the black smoke, but this was not completely reliable. The chemical compound is more reliable than the straw.) When a vote is successful, the ballots are burned alone, sending white smoke (</a:t>
            </a:r>
            <a:r>
              <a:rPr lang="en-US" i="1" dirty="0" err="1" smtClean="0"/>
              <a:t>fumata</a:t>
            </a:r>
            <a:r>
              <a:rPr lang="en-US" i="1" dirty="0" smtClean="0"/>
              <a:t> </a:t>
            </a:r>
            <a:r>
              <a:rPr lang="en-US" i="1" dirty="0" err="1" smtClean="0"/>
              <a:t>bianca</a:t>
            </a:r>
            <a:r>
              <a:rPr lang="en-US" dirty="0" smtClean="0"/>
              <a:t>) through the chimney and announcing to the world the election of a new pope. At the end of the conclave that elected </a:t>
            </a:r>
            <a:r>
              <a:rPr lang="en-US" dirty="0" smtClean="0">
                <a:hlinkClick r:id="rId7" action="ppaction://hlinkfile" tooltip="Pope Benedict XVI"/>
              </a:rPr>
              <a:t>Pope Benedict XVI</a:t>
            </a:r>
            <a:r>
              <a:rPr lang="en-US" dirty="0" smtClean="0"/>
              <a:t>, church bells were also rung to signal that a new pope had been chosen.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D317715-C04A-4E28-960C-500FC9A0F80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dirty="0" smtClean="0">
                <a:latin typeface="+mn-lt"/>
              </a:rPr>
              <a:t>The </a:t>
            </a:r>
            <a:r>
              <a:rPr lang="en-US" sz="1800" b="1" dirty="0" smtClean="0">
                <a:latin typeface="+mn-lt"/>
              </a:rPr>
              <a:t>Corps of the Pontifical Swiss Guard</a:t>
            </a:r>
            <a:r>
              <a:rPr lang="en-US" sz="1800" dirty="0" smtClean="0">
                <a:latin typeface="+mn-lt"/>
              </a:rPr>
              <a:t> or </a:t>
            </a:r>
            <a:r>
              <a:rPr lang="en-US" sz="1800" b="1" dirty="0" smtClean="0">
                <a:latin typeface="+mn-lt"/>
              </a:rPr>
              <a:t>Swiss Guard</a:t>
            </a:r>
            <a:r>
              <a:rPr lang="en-US" sz="1800" dirty="0" smtClean="0">
                <a:latin typeface="+mn-lt"/>
              </a:rPr>
              <a:t> (</a:t>
            </a:r>
            <a:r>
              <a:rPr lang="en-US" sz="1800" dirty="0" smtClean="0">
                <a:latin typeface="+mn-lt"/>
                <a:hlinkClick r:id="rId3" action="ppaction://hlinkfile" tooltip="German language"/>
              </a:rPr>
              <a:t>German</a:t>
            </a:r>
            <a:r>
              <a:rPr lang="en-US" sz="1800" dirty="0" smtClean="0">
                <a:latin typeface="+mn-lt"/>
              </a:rPr>
              <a:t>: </a:t>
            </a:r>
            <a:r>
              <a:rPr lang="en-US" sz="1800" i="1" dirty="0" err="1" smtClean="0">
                <a:latin typeface="+mn-lt"/>
              </a:rPr>
              <a:t>Schweizergarde</a:t>
            </a:r>
            <a:r>
              <a:rPr lang="en-US" sz="1800" dirty="0" smtClean="0">
                <a:latin typeface="+mn-lt"/>
              </a:rPr>
              <a:t> or </a:t>
            </a:r>
            <a:r>
              <a:rPr lang="en-US" sz="1800" i="1" dirty="0" smtClean="0">
                <a:latin typeface="+mn-lt"/>
              </a:rPr>
              <a:t>Das Corps </a:t>
            </a:r>
            <a:r>
              <a:rPr lang="en-US" sz="1800" i="1" dirty="0" err="1" smtClean="0">
                <a:latin typeface="+mn-lt"/>
              </a:rPr>
              <a:t>der</a:t>
            </a:r>
            <a:r>
              <a:rPr lang="en-US" sz="1800" i="1" dirty="0" smtClean="0">
                <a:latin typeface="+mn-lt"/>
              </a:rPr>
              <a:t> </a:t>
            </a:r>
            <a:r>
              <a:rPr lang="en-US" sz="1800" i="1" dirty="0" err="1" smtClean="0">
                <a:latin typeface="+mn-lt"/>
              </a:rPr>
              <a:t>Päpstlichen</a:t>
            </a:r>
            <a:r>
              <a:rPr lang="en-US" sz="1800" i="1" dirty="0" smtClean="0">
                <a:latin typeface="+mn-lt"/>
              </a:rPr>
              <a:t> </a:t>
            </a:r>
            <a:r>
              <a:rPr lang="en-US" sz="1800" i="1" dirty="0" err="1" smtClean="0">
                <a:latin typeface="+mn-lt"/>
              </a:rPr>
              <a:t>Schweizergarde</a:t>
            </a:r>
            <a:r>
              <a:rPr lang="en-US" sz="1800" dirty="0" smtClean="0">
                <a:latin typeface="+mn-lt"/>
              </a:rPr>
              <a:t>; </a:t>
            </a:r>
            <a:r>
              <a:rPr lang="en-US" sz="1800" dirty="0" smtClean="0">
                <a:latin typeface="+mn-lt"/>
                <a:hlinkClick r:id="rId4" action="ppaction://hlinkfile" tooltip="Italian language"/>
              </a:rPr>
              <a:t>Italian</a:t>
            </a:r>
            <a:r>
              <a:rPr lang="en-US" sz="1800" dirty="0" smtClean="0">
                <a:latin typeface="+mn-lt"/>
              </a:rPr>
              <a:t>: </a:t>
            </a:r>
            <a:r>
              <a:rPr lang="en-US" sz="1800" i="1" dirty="0" smtClean="0">
                <a:latin typeface="+mn-lt"/>
              </a:rPr>
              <a:t>Guardia </a:t>
            </a:r>
            <a:r>
              <a:rPr lang="en-US" sz="1800" i="1" dirty="0" err="1" smtClean="0">
                <a:latin typeface="+mn-lt"/>
              </a:rPr>
              <a:t>Svizzera</a:t>
            </a:r>
            <a:r>
              <a:rPr lang="en-US" sz="1800" i="1" dirty="0" smtClean="0">
                <a:latin typeface="+mn-lt"/>
              </a:rPr>
              <a:t> </a:t>
            </a:r>
            <a:r>
              <a:rPr lang="en-US" sz="1800" i="1" dirty="0" err="1" smtClean="0">
                <a:latin typeface="+mn-lt"/>
              </a:rPr>
              <a:t>Pontificia</a:t>
            </a:r>
            <a:r>
              <a:rPr lang="en-US" sz="1800" dirty="0" smtClean="0">
                <a:latin typeface="+mn-lt"/>
              </a:rPr>
              <a:t>; </a:t>
            </a:r>
            <a:r>
              <a:rPr lang="en-US" sz="1800" dirty="0" smtClean="0">
                <a:latin typeface="+mn-lt"/>
                <a:hlinkClick r:id="rId5" action="ppaction://hlinkfile" tooltip="Latin"/>
              </a:rPr>
              <a:t>Latin</a:t>
            </a:r>
            <a:r>
              <a:rPr lang="en-US" sz="1800" dirty="0" smtClean="0">
                <a:latin typeface="+mn-lt"/>
              </a:rPr>
              <a:t>: </a:t>
            </a:r>
            <a:r>
              <a:rPr lang="en-US" sz="1800" i="1" dirty="0" err="1" smtClean="0">
                <a:latin typeface="+mn-lt"/>
              </a:rPr>
              <a:t>Pontificia</a:t>
            </a:r>
            <a:r>
              <a:rPr lang="en-US" sz="1800" i="1" dirty="0" smtClean="0">
                <a:latin typeface="+mn-lt"/>
              </a:rPr>
              <a:t> </a:t>
            </a:r>
            <a:r>
              <a:rPr lang="en-US" sz="1800" i="1" dirty="0" err="1" smtClean="0">
                <a:latin typeface="+mn-lt"/>
              </a:rPr>
              <a:t>Cohors</a:t>
            </a:r>
            <a:r>
              <a:rPr lang="en-US" sz="1800" i="1" dirty="0" smtClean="0">
                <a:latin typeface="+mn-lt"/>
              </a:rPr>
              <a:t> Helvetica</a:t>
            </a:r>
            <a:r>
              <a:rPr lang="en-US" sz="1800" dirty="0" smtClean="0">
                <a:latin typeface="+mn-lt"/>
              </a:rPr>
              <a:t> or </a:t>
            </a:r>
            <a:r>
              <a:rPr lang="en-US" sz="1800" i="1" dirty="0" err="1" smtClean="0">
                <a:latin typeface="+mn-lt"/>
              </a:rPr>
              <a:t>Cohors</a:t>
            </a:r>
            <a:r>
              <a:rPr lang="en-US" sz="1800" i="1" dirty="0" smtClean="0">
                <a:latin typeface="+mn-lt"/>
              </a:rPr>
              <a:t> </a:t>
            </a:r>
            <a:r>
              <a:rPr lang="en-US" sz="1800" i="1" dirty="0" err="1" smtClean="0">
                <a:latin typeface="+mn-lt"/>
              </a:rPr>
              <a:t>Pedestris</a:t>
            </a:r>
            <a:r>
              <a:rPr lang="en-US" sz="1800" i="1" dirty="0" smtClean="0">
                <a:latin typeface="+mn-lt"/>
              </a:rPr>
              <a:t> </a:t>
            </a:r>
            <a:r>
              <a:rPr lang="en-US" sz="1800" i="1" dirty="0" err="1" smtClean="0">
                <a:latin typeface="+mn-lt"/>
              </a:rPr>
              <a:t>Helvetiorum</a:t>
            </a:r>
            <a:r>
              <a:rPr lang="en-US" sz="1800" i="1" dirty="0" smtClean="0">
                <a:latin typeface="+mn-lt"/>
              </a:rPr>
              <a:t> a Sacra </a:t>
            </a:r>
            <a:r>
              <a:rPr lang="en-US" sz="1800" i="1" dirty="0" err="1" smtClean="0">
                <a:latin typeface="+mn-lt"/>
              </a:rPr>
              <a:t>Custodia</a:t>
            </a:r>
            <a:r>
              <a:rPr lang="en-US" sz="1800" i="1" dirty="0" smtClean="0">
                <a:latin typeface="+mn-lt"/>
              </a:rPr>
              <a:t> </a:t>
            </a:r>
            <a:r>
              <a:rPr lang="en-US" sz="1800" i="1" dirty="0" err="1" smtClean="0">
                <a:latin typeface="+mn-lt"/>
              </a:rPr>
              <a:t>Pontificis</a:t>
            </a:r>
            <a:r>
              <a:rPr lang="en-US" sz="1800" dirty="0" smtClean="0">
                <a:latin typeface="+mn-lt"/>
              </a:rPr>
              <a:t>) is something of an exception to the Swiss rulings of 1874 and 1927. It is a small </a:t>
            </a:r>
            <a:r>
              <a:rPr lang="en-US" sz="1800" dirty="0" smtClean="0">
                <a:latin typeface="+mn-lt"/>
                <a:hlinkClick r:id="rId6" action="ppaction://hlinkfile" tooltip="Army"/>
              </a:rPr>
              <a:t>force</a:t>
            </a:r>
            <a:r>
              <a:rPr lang="en-US" sz="1800" dirty="0" smtClean="0">
                <a:latin typeface="+mn-lt"/>
              </a:rPr>
              <a:t> maintained by the </a:t>
            </a:r>
            <a:r>
              <a:rPr lang="en-US" sz="1800" dirty="0" smtClean="0">
                <a:latin typeface="+mn-lt"/>
                <a:hlinkClick r:id="rId7" action="ppaction://hlinkfile" tooltip="Holy See"/>
              </a:rPr>
              <a:t>Holy See</a:t>
            </a:r>
            <a:r>
              <a:rPr lang="en-US" sz="1800" dirty="0" smtClean="0">
                <a:latin typeface="+mn-lt"/>
              </a:rPr>
              <a:t> and is responsible for the safety of the </a:t>
            </a:r>
            <a:r>
              <a:rPr lang="en-US" sz="1800" dirty="0" smtClean="0">
                <a:latin typeface="+mn-lt"/>
                <a:hlinkClick r:id="rId8" action="ppaction://hlinkfile" tooltip="Pope"/>
              </a:rPr>
              <a:t>Pope</a:t>
            </a:r>
            <a:r>
              <a:rPr lang="en-US" sz="1800" dirty="0" smtClean="0">
                <a:latin typeface="+mn-lt"/>
              </a:rPr>
              <a:t>, including the security of the </a:t>
            </a:r>
            <a:r>
              <a:rPr lang="en-US" sz="1800" dirty="0" smtClean="0">
                <a:latin typeface="+mn-lt"/>
                <a:hlinkClick r:id="rId9" action="ppaction://hlinkfile" tooltip="Apostolic Palace"/>
              </a:rPr>
              <a:t>Apostolic Palace</a:t>
            </a:r>
            <a:r>
              <a:rPr lang="en-US" sz="1800" dirty="0" smtClean="0">
                <a:latin typeface="+mn-lt"/>
              </a:rPr>
              <a:t>. It serves as the </a:t>
            </a:r>
            <a:r>
              <a:rPr lang="en-US" sz="1800" i="1" dirty="0" smtClean="0">
                <a:latin typeface="+mn-lt"/>
              </a:rPr>
              <a:t>de facto</a:t>
            </a:r>
            <a:r>
              <a:rPr lang="en-US" sz="1800" dirty="0" smtClean="0">
                <a:latin typeface="+mn-lt"/>
              </a:rPr>
              <a:t> </a:t>
            </a:r>
            <a:r>
              <a:rPr lang="en-US" sz="1800" dirty="0" smtClean="0">
                <a:latin typeface="+mn-lt"/>
                <a:hlinkClick r:id="rId10" action="ppaction://hlinkfile" tooltip="Military of Vatican City"/>
              </a:rPr>
              <a:t>military of Vatican City</a:t>
            </a:r>
            <a:r>
              <a:rPr lang="en-US" sz="1800" dirty="0" smtClean="0">
                <a:latin typeface="+mn-lt"/>
              </a:rPr>
              <a:t>.</a:t>
            </a:r>
          </a:p>
          <a:p>
            <a:endParaRPr lang="en-US" sz="1800" dirty="0" smtClean="0">
              <a:latin typeface="+mn-lt"/>
            </a:endParaRPr>
          </a:p>
          <a:p>
            <a:r>
              <a:rPr lang="en-US" sz="1800" dirty="0" smtClean="0">
                <a:latin typeface="+mn-lt"/>
              </a:rPr>
              <a:t>The Swiss Guard has served the popes since the 16th century. Ceremonially, they shared duties in the Papal household with the </a:t>
            </a:r>
            <a:r>
              <a:rPr lang="en-US" sz="1800" dirty="0" smtClean="0">
                <a:latin typeface="+mn-lt"/>
                <a:hlinkClick r:id="rId11" action="ppaction://hlinkfile" tooltip="Palatine Guard"/>
              </a:rPr>
              <a:t>Palatine Guard</a:t>
            </a:r>
            <a:r>
              <a:rPr lang="en-US" sz="1800" dirty="0" smtClean="0">
                <a:latin typeface="+mn-lt"/>
              </a:rPr>
              <a:t> and </a:t>
            </a:r>
            <a:r>
              <a:rPr lang="en-US" sz="1800" dirty="0" smtClean="0">
                <a:latin typeface="+mn-lt"/>
                <a:hlinkClick r:id="rId12" action="ppaction://hlinkfile" tooltip="Noble Guard (Vatican)"/>
              </a:rPr>
              <a:t>Noble Guard</a:t>
            </a:r>
            <a:r>
              <a:rPr lang="en-US" sz="1800" dirty="0" smtClean="0">
                <a:latin typeface="+mn-lt"/>
              </a:rPr>
              <a:t>, both of which were disbanded in 1970 under </a:t>
            </a:r>
            <a:r>
              <a:rPr lang="en-US" sz="1800" dirty="0" smtClean="0">
                <a:latin typeface="+mn-lt"/>
                <a:hlinkClick r:id="rId13" action="ppaction://hlinkfile" tooltip="Paul VI"/>
              </a:rPr>
              <a:t>Paul VI</a:t>
            </a:r>
            <a:r>
              <a:rPr lang="en-US" sz="1800" dirty="0" smtClean="0">
                <a:latin typeface="+mn-lt"/>
              </a:rPr>
              <a:t>. Today the Papal Swiss Guard have taken over the ceremonial roles of the former units. At the end of 2005, there were 135 members of the Swiss Guard</a:t>
            </a:r>
            <a:endParaRPr lang="en-US" sz="1800" dirty="0">
              <a:latin typeface="+mn-lt"/>
            </a:endParaRPr>
          </a:p>
        </p:txBody>
      </p:sp>
      <p:sp>
        <p:nvSpPr>
          <p:cNvPr id="4" name="Slide Number Placeholder 3"/>
          <p:cNvSpPr>
            <a:spLocks noGrp="1"/>
          </p:cNvSpPr>
          <p:nvPr>
            <p:ph type="sldNum" sz="quarter" idx="10"/>
          </p:nvPr>
        </p:nvSpPr>
        <p:spPr/>
        <p:txBody>
          <a:bodyPr/>
          <a:lstStyle/>
          <a:p>
            <a:pPr>
              <a:defRPr/>
            </a:pPr>
            <a:fld id="{7D317715-C04A-4E28-960C-500FC9A0F808}"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Papal Basilica of Saint Peter</a:t>
            </a:r>
            <a:r>
              <a:rPr lang="en-US" dirty="0" smtClean="0"/>
              <a:t> (</a:t>
            </a:r>
            <a:r>
              <a:rPr lang="en-US" dirty="0" smtClean="0">
                <a:hlinkClick r:id="rId3" action="ppaction://hlinkfile" tooltip="Latin language"/>
              </a:rPr>
              <a:t>Latin</a:t>
            </a:r>
            <a:r>
              <a:rPr lang="en-US" dirty="0" smtClean="0"/>
              <a:t>: </a:t>
            </a:r>
            <a:r>
              <a:rPr lang="la-Latn" i="1" dirty="0" smtClean="0"/>
              <a:t>Basilica Sancti Petri</a:t>
            </a:r>
            <a:r>
              <a:rPr lang="en-US" dirty="0" smtClean="0"/>
              <a:t>), officially known in Italian as </a:t>
            </a:r>
            <a:r>
              <a:rPr lang="it-IT" b="1" dirty="0" smtClean="0"/>
              <a:t>Basilica Papale di San Pietro in Vaticano</a:t>
            </a:r>
            <a:r>
              <a:rPr lang="en-US" dirty="0" smtClean="0"/>
              <a:t> and commonly known as </a:t>
            </a:r>
            <a:r>
              <a:rPr lang="en-US" b="1" dirty="0" smtClean="0"/>
              <a:t>Saint Peter's Basilica</a:t>
            </a:r>
            <a:r>
              <a:rPr lang="en-US" dirty="0" smtClean="0"/>
              <a:t>, is a </a:t>
            </a:r>
            <a:r>
              <a:rPr lang="en-US" dirty="0" smtClean="0">
                <a:hlinkClick r:id="rId4" action="ppaction://hlinkfile" tooltip="Renaissance architecture"/>
              </a:rPr>
              <a:t>Late Renaissance</a:t>
            </a:r>
            <a:r>
              <a:rPr lang="en-US" dirty="0" smtClean="0"/>
              <a:t> church located within the </a:t>
            </a:r>
            <a:r>
              <a:rPr lang="en-US" dirty="0" smtClean="0">
                <a:hlinkClick r:id="rId5" action="ppaction://hlinkfile" tooltip="Vatican City"/>
              </a:rPr>
              <a:t>Vatican City</a:t>
            </a:r>
            <a:r>
              <a:rPr lang="en-US" dirty="0" smtClean="0"/>
              <a:t>. Saint Peter's Basilica has the largest interior of any Christian church in the world.</a:t>
            </a:r>
            <a:r>
              <a:rPr lang="en-US" baseline="30000" dirty="0" smtClean="0">
                <a:hlinkClick r:id="" action="ppaction://hlinkfile"/>
              </a:rPr>
              <a:t>[1</a:t>
            </a:r>
            <a:endParaRPr lang="en-US" baseline="30000" dirty="0" smtClean="0"/>
          </a:p>
          <a:p>
            <a:r>
              <a:rPr lang="en-US" dirty="0" smtClean="0"/>
              <a:t>In Roman Catholic tradition, the </a:t>
            </a:r>
            <a:r>
              <a:rPr lang="en-US" dirty="0" smtClean="0">
                <a:hlinkClick r:id="rId6" action="ppaction://hlinkfile" tooltip="Basilica"/>
              </a:rPr>
              <a:t>basilica</a:t>
            </a:r>
            <a:r>
              <a:rPr lang="en-US" dirty="0" smtClean="0"/>
              <a:t> is the burial site of its namesake </a:t>
            </a:r>
            <a:r>
              <a:rPr lang="en-US" dirty="0" smtClean="0">
                <a:hlinkClick r:id="rId7" action="ppaction://hlinkfile" tooltip="Saint Peter"/>
              </a:rPr>
              <a:t>Saint Peter</a:t>
            </a:r>
            <a:r>
              <a:rPr lang="en-US" dirty="0" smtClean="0"/>
              <a:t>, who was one of the </a:t>
            </a:r>
            <a:r>
              <a:rPr lang="en-US" dirty="0" smtClean="0">
                <a:hlinkClick r:id="rId8" action="ppaction://hlinkfile" tooltip="Twelve apostles"/>
              </a:rPr>
              <a:t>twelve apostles</a:t>
            </a:r>
            <a:r>
              <a:rPr lang="en-US" dirty="0" smtClean="0"/>
              <a:t> of Jesus and, according to tradition, the first </a:t>
            </a:r>
            <a:r>
              <a:rPr lang="en-US" dirty="0" smtClean="0">
                <a:hlinkClick r:id="rId9" action="ppaction://hlinkfile" tooltip="Bishop of Rome"/>
              </a:rPr>
              <a:t>Bishop of Rome</a:t>
            </a:r>
            <a:r>
              <a:rPr lang="en-US" dirty="0" smtClean="0"/>
              <a:t> and therefore first in the line of the papal succession. Tradition and some historical evidence hold that </a:t>
            </a:r>
            <a:r>
              <a:rPr lang="en-US" dirty="0" smtClean="0">
                <a:hlinkClick r:id="rId10" action="ppaction://hlinkfile" tooltip="Saint Peter's tomb"/>
              </a:rPr>
              <a:t>Saint Peter's tomb</a:t>
            </a:r>
            <a:r>
              <a:rPr lang="en-US" dirty="0" smtClean="0"/>
              <a:t> is directly below the altar of the basilica. For this reason, many Popes have been interred at St. Peter's since the Early Christian period. There has been a church on this site since the 4th century. Construction of the present basilica, over the old </a:t>
            </a:r>
            <a:r>
              <a:rPr lang="en-US" dirty="0" err="1" smtClean="0">
                <a:hlinkClick r:id="rId11" action="ppaction://hlinkfile" tooltip="Constantine I"/>
              </a:rPr>
              <a:t>Constantinian</a:t>
            </a:r>
            <a:r>
              <a:rPr lang="en-US" dirty="0" smtClean="0"/>
              <a:t> basilica, began on 18 April 1506 and was completed on 18 November 1626.</a:t>
            </a:r>
            <a:r>
              <a:rPr lang="en-US" baseline="30000" dirty="0" smtClean="0">
                <a:hlinkClick r:id="" action="ppaction://hlinkfile"/>
              </a:rPr>
              <a:t>[4]</a:t>
            </a:r>
            <a:r>
              <a:rPr lang="en-US" baseline="30000" dirty="0" smtClean="0"/>
              <a:t>St.</a:t>
            </a:r>
            <a:endParaRPr lang="en-US" dirty="0"/>
          </a:p>
        </p:txBody>
      </p:sp>
      <p:sp>
        <p:nvSpPr>
          <p:cNvPr id="4" name="Slide Number Placeholder 3"/>
          <p:cNvSpPr>
            <a:spLocks noGrp="1"/>
          </p:cNvSpPr>
          <p:nvPr>
            <p:ph type="sldNum" sz="quarter" idx="10"/>
          </p:nvPr>
        </p:nvSpPr>
        <p:spPr/>
        <p:txBody>
          <a:bodyPr/>
          <a:lstStyle/>
          <a:p>
            <a:pPr>
              <a:defRPr/>
            </a:pPr>
            <a:fld id="{7D317715-C04A-4E28-960C-500FC9A0F808}"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0"/>
            <a:r>
              <a:rPr lang="en-US" dirty="0" smtClean="0"/>
              <a:t>The </a:t>
            </a:r>
            <a:r>
              <a:rPr lang="en-US" b="1" dirty="0" smtClean="0">
                <a:hlinkClick r:id="rId3" action="ppaction://hlinkfile" tooltip="Sistine Chapel"/>
              </a:rPr>
              <a:t>Sistine Chapel</a:t>
            </a:r>
            <a:r>
              <a:rPr lang="en-US" b="1" dirty="0" smtClean="0"/>
              <a:t> ceiling</a:t>
            </a:r>
            <a:r>
              <a:rPr lang="en-US" dirty="0" smtClean="0"/>
              <a:t>, painted by </a:t>
            </a:r>
            <a:r>
              <a:rPr lang="en-US" dirty="0" smtClean="0">
                <a:hlinkClick r:id="rId4" action="ppaction://hlinkfile" tooltip="Michelangelo"/>
              </a:rPr>
              <a:t>Michelangelo</a:t>
            </a:r>
            <a:r>
              <a:rPr lang="en-US" dirty="0" smtClean="0"/>
              <a:t> between 1508 and 1512, at the commission of </a:t>
            </a:r>
            <a:r>
              <a:rPr lang="en-US" dirty="0" smtClean="0">
                <a:hlinkClick r:id="rId5" action="ppaction://hlinkfile" tooltip="Pope Julius II"/>
              </a:rPr>
              <a:t>Pope Julius II</a:t>
            </a:r>
            <a:r>
              <a:rPr lang="en-US" dirty="0" smtClean="0"/>
              <a:t>, is a cornerstone work of </a:t>
            </a:r>
            <a:r>
              <a:rPr lang="en-US" dirty="0" smtClean="0">
                <a:hlinkClick r:id="rId6" action="ppaction://hlinkfile" tooltip="Renaissance painting"/>
              </a:rPr>
              <a:t>High Renaissance art</a:t>
            </a:r>
            <a:r>
              <a:rPr lang="en-US" dirty="0" smtClean="0"/>
              <a:t>. The ceiling is that of the large Papal Chapel built within the </a:t>
            </a:r>
            <a:r>
              <a:rPr lang="en-US" dirty="0" smtClean="0">
                <a:hlinkClick r:id="rId7" action="ppaction://hlinkfile" tooltip="Vatican City"/>
              </a:rPr>
              <a:t>Vatican</a:t>
            </a:r>
            <a:r>
              <a:rPr lang="en-US" dirty="0" smtClean="0"/>
              <a:t> between 1477 and 1480 by </a:t>
            </a:r>
            <a:r>
              <a:rPr lang="en-US" dirty="0" smtClean="0">
                <a:hlinkClick r:id="rId8" action="ppaction://hlinkfile" tooltip="Pope Sixtus IV"/>
              </a:rPr>
              <a:t>Pope </a:t>
            </a:r>
            <a:r>
              <a:rPr lang="en-US" dirty="0" err="1" smtClean="0">
                <a:hlinkClick r:id="rId8" action="ppaction://hlinkfile" tooltip="Pope Sixtus IV"/>
              </a:rPr>
              <a:t>Sixtus</a:t>
            </a:r>
            <a:r>
              <a:rPr lang="en-US" dirty="0" smtClean="0">
                <a:hlinkClick r:id="rId8" action="ppaction://hlinkfile" tooltip="Pope Sixtus IV"/>
              </a:rPr>
              <a:t> IV</a:t>
            </a:r>
            <a:r>
              <a:rPr lang="en-US" dirty="0" smtClean="0"/>
              <a:t> after whom it is named. The chapel is the location for </a:t>
            </a:r>
            <a:r>
              <a:rPr lang="en-US" dirty="0" smtClean="0">
                <a:hlinkClick r:id="rId9" action="ppaction://hlinkfile" tooltip="Papal Conclave"/>
              </a:rPr>
              <a:t>Papal Conclaves</a:t>
            </a:r>
            <a:r>
              <a:rPr lang="en-US" dirty="0" smtClean="0"/>
              <a:t> and many important services.</a:t>
            </a:r>
            <a:r>
              <a:rPr lang="en-US" baseline="30000" dirty="0" smtClean="0">
                <a:hlinkClick r:id="" action="ppaction://hlinkfile"/>
              </a:rPr>
              <a:t>[1]</a:t>
            </a:r>
            <a:endParaRPr lang="en-US" dirty="0" smtClean="0"/>
          </a:p>
          <a:p>
            <a:pPr rtl="0"/>
            <a:r>
              <a:rPr lang="en-US" dirty="0" smtClean="0"/>
              <a:t>The ceiling's various painted elements form part of a larger scheme of decoration within the Chapel, which includes the large </a:t>
            </a:r>
            <a:r>
              <a:rPr lang="en-US" dirty="0" smtClean="0">
                <a:hlinkClick r:id="rId10" action="ppaction://hlinkfile" tooltip="Fresco"/>
              </a:rPr>
              <a:t>fresco</a:t>
            </a:r>
            <a:r>
              <a:rPr lang="en-US" dirty="0" smtClean="0"/>
              <a:t> </a:t>
            </a:r>
            <a:r>
              <a:rPr lang="en-US" i="1" dirty="0" smtClean="0">
                <a:hlinkClick r:id="rId11" action="ppaction://hlinkfile" tooltip="The Last Judgment (Michelangelo)"/>
              </a:rPr>
              <a:t>The Last Judgment</a:t>
            </a:r>
            <a:r>
              <a:rPr lang="en-US" dirty="0" smtClean="0"/>
              <a:t> on the sanctuary wall, also by Michelangelo, wall paintings by several leading painters of the late 15th century including </a:t>
            </a:r>
            <a:r>
              <a:rPr lang="en-US" dirty="0" err="1" smtClean="0">
                <a:hlinkClick r:id="rId12" action="ppaction://hlinkfile" tooltip="Sandro Botticelli"/>
              </a:rPr>
              <a:t>Sandro</a:t>
            </a:r>
            <a:r>
              <a:rPr lang="en-US" dirty="0" smtClean="0">
                <a:hlinkClick r:id="rId12" action="ppaction://hlinkfile" tooltip="Sandro Botticelli"/>
              </a:rPr>
              <a:t> Botticelli</a:t>
            </a:r>
            <a:r>
              <a:rPr lang="en-US" dirty="0" smtClean="0"/>
              <a:t>, </a:t>
            </a:r>
            <a:r>
              <a:rPr lang="en-US" dirty="0" err="1" smtClean="0">
                <a:hlinkClick r:id="rId13" action="ppaction://hlinkfile" tooltip="Domenico Ghirlandaio"/>
              </a:rPr>
              <a:t>Domenico</a:t>
            </a:r>
            <a:r>
              <a:rPr lang="en-US" dirty="0" smtClean="0">
                <a:hlinkClick r:id="rId13" action="ppaction://hlinkfile" tooltip="Domenico Ghirlandaio"/>
              </a:rPr>
              <a:t> Ghirlandaio</a:t>
            </a:r>
            <a:r>
              <a:rPr lang="en-US" dirty="0" smtClean="0"/>
              <a:t> and </a:t>
            </a:r>
            <a:r>
              <a:rPr lang="en-US" dirty="0" err="1" smtClean="0">
                <a:hlinkClick r:id="rId14" action="ppaction://hlinkfile" tooltip="Pietro Perugino"/>
              </a:rPr>
              <a:t>Pietro</a:t>
            </a:r>
            <a:r>
              <a:rPr lang="en-US" dirty="0" smtClean="0">
                <a:hlinkClick r:id="rId14" action="ppaction://hlinkfile" tooltip="Pietro Perugino"/>
              </a:rPr>
              <a:t> Perugino</a:t>
            </a:r>
            <a:r>
              <a:rPr lang="en-US" dirty="0" smtClean="0"/>
              <a:t>, and a set of large tapestries by </a:t>
            </a:r>
            <a:r>
              <a:rPr lang="en-US" dirty="0" smtClean="0">
                <a:hlinkClick r:id="rId15" action="ppaction://hlinkfile" tooltip="Raphael"/>
              </a:rPr>
              <a:t>Raphael</a:t>
            </a:r>
            <a:r>
              <a:rPr lang="en-US" dirty="0" smtClean="0"/>
              <a:t>, the whole illustrating much of the doctrine of the </a:t>
            </a:r>
            <a:r>
              <a:rPr lang="en-US" dirty="0" smtClean="0">
                <a:hlinkClick r:id="rId16" action="ppaction://hlinkfile" tooltip="Catholic Church"/>
              </a:rPr>
              <a:t>Catholic Church</a:t>
            </a:r>
            <a:r>
              <a:rPr lang="en-US" dirty="0" smtClean="0"/>
              <a:t>.</a:t>
            </a:r>
            <a:r>
              <a:rPr lang="en-US" baseline="30000" dirty="0" smtClean="0">
                <a:hlinkClick r:id="" action="ppaction://hlinkfile"/>
              </a:rPr>
              <a:t>[2][3]</a:t>
            </a:r>
            <a:endParaRPr lang="en-US" dirty="0" smtClean="0"/>
          </a:p>
          <a:p>
            <a:pPr rtl="0"/>
            <a:r>
              <a:rPr lang="en-US" dirty="0" smtClean="0"/>
              <a:t>Central to the ceiling decoration are nine scenes from the </a:t>
            </a:r>
            <a:r>
              <a:rPr lang="en-US" dirty="0" smtClean="0">
                <a:hlinkClick r:id="rId17" action="ppaction://hlinkfile" tooltip="Book of Genesis"/>
              </a:rPr>
              <a:t>Book of Genesis</a:t>
            </a:r>
            <a:r>
              <a:rPr lang="en-US" dirty="0" smtClean="0"/>
              <a:t> of which the </a:t>
            </a:r>
            <a:r>
              <a:rPr lang="en-US" i="1" dirty="0" smtClean="0">
                <a:hlinkClick r:id="rId18" action="ppaction://hlinkfile" tooltip="Creation of Adam"/>
              </a:rPr>
              <a:t>Creation of Adam</a:t>
            </a:r>
            <a:r>
              <a:rPr lang="en-US" dirty="0" smtClean="0"/>
              <a:t> is the best known, having an iconic standing </a:t>
            </a:r>
            <a:r>
              <a:rPr lang="en-US" dirty="0" err="1" smtClean="0"/>
              <a:t>equalled</a:t>
            </a:r>
            <a:r>
              <a:rPr lang="en-US" dirty="0" smtClean="0"/>
              <a:t> only by </a:t>
            </a:r>
            <a:r>
              <a:rPr lang="en-US" dirty="0" smtClean="0">
                <a:hlinkClick r:id="rId19" action="ppaction://hlinkfile" tooltip="Leonardo da Vinci"/>
              </a:rPr>
              <a:t>Leonardo </a:t>
            </a:r>
            <a:r>
              <a:rPr lang="en-US" dirty="0" err="1" smtClean="0">
                <a:hlinkClick r:id="rId19" action="ppaction://hlinkfile" tooltip="Leonardo da Vinci"/>
              </a:rPr>
              <a:t>da</a:t>
            </a:r>
            <a:r>
              <a:rPr lang="en-US" dirty="0" smtClean="0">
                <a:hlinkClick r:id="rId19" action="ppaction://hlinkfile" tooltip="Leonardo da Vinci"/>
              </a:rPr>
              <a:t> Vinci's</a:t>
            </a:r>
            <a:r>
              <a:rPr lang="en-US" dirty="0" smtClean="0"/>
              <a:t> </a:t>
            </a:r>
            <a:r>
              <a:rPr lang="en-US" i="1" dirty="0" smtClean="0">
                <a:hlinkClick r:id="rId20" action="ppaction://hlinkfile" tooltip="Mona Lisa"/>
              </a:rPr>
              <a:t>Mona Lisa</a:t>
            </a:r>
            <a:r>
              <a:rPr lang="en-US" dirty="0" smtClean="0"/>
              <a:t>, the hands of </a:t>
            </a:r>
            <a:r>
              <a:rPr lang="en-US" dirty="0" smtClean="0">
                <a:hlinkClick r:id="rId21" action="ppaction://hlinkfile" tooltip="God in Christianity"/>
              </a:rPr>
              <a:t>God</a:t>
            </a:r>
            <a:r>
              <a:rPr lang="en-US" dirty="0" smtClean="0"/>
              <a:t> and </a:t>
            </a:r>
            <a:r>
              <a:rPr lang="en-US" dirty="0" smtClean="0">
                <a:hlinkClick r:id="rId22" action="ppaction://hlinkfile" tooltip="Adam"/>
              </a:rPr>
              <a:t>Adam</a:t>
            </a:r>
            <a:r>
              <a:rPr lang="en-US" dirty="0" smtClean="0"/>
              <a:t> being reproduced in countless imitations. The complex design includes several sets of individual figures, both clothed and naked, which allowed Michelangelo to fully demonstrate his skill in creating a huge variety of poses for the human figure, and have provided an enormously influential pattern book of models for other artists ever since.</a:t>
            </a:r>
          </a:p>
          <a:p>
            <a:pPr rtl="0"/>
            <a:r>
              <a:rPr lang="en-US" dirty="0" smtClean="0"/>
              <a:t>To be able to reach the ceiling, Michelangelo needed a support; the first idea was by Julius' </a:t>
            </a:r>
            <a:r>
              <a:rPr lang="en-US" dirty="0" err="1" smtClean="0"/>
              <a:t>favoured</a:t>
            </a:r>
            <a:r>
              <a:rPr lang="en-US" dirty="0" smtClean="0"/>
              <a:t> architect </a:t>
            </a:r>
            <a:r>
              <a:rPr lang="en-US" dirty="0" err="1" smtClean="0"/>
              <a:t>Donato</a:t>
            </a:r>
            <a:r>
              <a:rPr lang="en-US" dirty="0" smtClean="0"/>
              <a:t> Bramante, who wanted to build for him a </a:t>
            </a:r>
            <a:r>
              <a:rPr lang="en-US" dirty="0" smtClean="0">
                <a:hlinkClick r:id="rId23" action="ppaction://hlinkfile" tooltip="Scaffolding"/>
              </a:rPr>
              <a:t>scaffold</a:t>
            </a:r>
            <a:r>
              <a:rPr lang="en-US" dirty="0" smtClean="0"/>
              <a:t> to be suspended in the air with ropes. However, Bramante did not successfully complete the task, and the structure he built was flawed. He had perforated the vault in order to lower strings to secure the scaffold. Michelangelo laughed when he saw the structure, and believed it would leave holes in the ceiling once the work was ended. He asked Bramante what was to happen when the painter reached the perforations, but the architect had no answer.</a:t>
            </a:r>
          </a:p>
          <a:p>
            <a:pPr rtl="0"/>
            <a:r>
              <a:rPr lang="en-US" dirty="0" smtClean="0"/>
              <a:t>The matter was taken before the Pope, who ordered Michelangelo to build a scaffold of his own. Michelangelo created a flat wooden platform on brackets built out from holes in the wall, high up near the top of the windows. He lay on this scaffolding while he painted.</a:t>
            </a:r>
            <a:r>
              <a:rPr lang="en-US" baseline="30000" dirty="0" smtClean="0">
                <a:hlinkClick r:id="" action="ppaction://hlinkfile"/>
              </a:rPr>
              <a:t>[</a:t>
            </a:r>
            <a:endParaRPr lang="en-US" baseline="30000" dirty="0" smtClean="0"/>
          </a:p>
          <a:p>
            <a:pPr rtl="0"/>
            <a:r>
              <a:rPr lang="en-US" dirty="0" smtClean="0"/>
              <a:t>The painted area is about 40 m (131 ft) long by 13 m (43 ft) wide. This means that Michelangelo painted well over 5,000 square feet (460 m</a:t>
            </a:r>
            <a:r>
              <a:rPr lang="en-US" baseline="30000" dirty="0" smtClean="0"/>
              <a:t>2</a:t>
            </a:r>
            <a:r>
              <a:rPr lang="en-US" dirty="0" smtClean="0"/>
              <a:t>) of frescoes.</a:t>
            </a:r>
            <a:r>
              <a:rPr lang="en-US" baseline="30000" dirty="0" smtClean="0">
                <a:hlinkClick r:id="" action="ppaction://hlinkfile"/>
              </a:rPr>
              <a:t>[</a:t>
            </a:r>
            <a:endParaRPr lang="en-US" dirty="0"/>
          </a:p>
        </p:txBody>
      </p:sp>
      <p:sp>
        <p:nvSpPr>
          <p:cNvPr id="4" name="Slide Number Placeholder 3"/>
          <p:cNvSpPr>
            <a:spLocks noGrp="1"/>
          </p:cNvSpPr>
          <p:nvPr>
            <p:ph type="sldNum" sz="quarter" idx="10"/>
          </p:nvPr>
        </p:nvSpPr>
        <p:spPr/>
        <p:txBody>
          <a:bodyPr/>
          <a:lstStyle/>
          <a:p>
            <a:pPr>
              <a:defRPr/>
            </a:pPr>
            <a:fld id="{7D317715-C04A-4E28-960C-500FC9A0F808}"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D31AC6-182A-4255-BA25-D37EA3166B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B84D34-71D3-4222-80EA-3B1DFDAB24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2CFB8-FE93-437C-AD02-754E1BCAFC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B8E151-FA7C-427D-AA35-AA4891E88D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46DBD4-B2D4-4443-A8A3-98930B04CC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B69A32-C44F-49D4-BE8D-73B5C2BD8F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7366A9-8ED7-4EA1-BF08-0411F20E17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D00E0C-6A9C-4FA5-8CA1-EEFA4ACF8E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497C74-F641-4E4C-ACFD-384304EDF6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C9AFD2-0385-4E7F-AC0E-BC0EA424B0E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7BFBD9-421F-437E-9E93-4417B869CB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1C48011-FD63-43BD-A141-7DC73FDA29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hyperlink" Target="http://www.enchantedlearning.com/artists/coloring/"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upload.wikimedia.org/wikipedia/commons/a/a4/Benedykt_XVI_%282010-10-17%29_4.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0/08/Group_of_swiss_guards_inside_saint_peter_dome.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travlang.com/blog/wp-content/uploads/2010/04/St-Peters-Basilica.jp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upload.wikimedia.org/wikipedia/commons/2/24/Rome_Sistine_Chapel_01.jpg" TargetMode="External"/><Relationship Id="rId5" Type="http://schemas.openxmlformats.org/officeDocument/2006/relationships/image" Target="../media/image11.jpeg"/><Relationship Id="rId4" Type="http://schemas.openxmlformats.org/officeDocument/2006/relationships/hyperlink" Target="//upload.wikimedia.org/wikipedia/commons/2/22/Musei_vaticani%2C_cappella_sistina%2C_retro_0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5" name="Rectangle 4"/>
          <p:cNvSpPr/>
          <p:nvPr/>
        </p:nvSpPr>
        <p:spPr>
          <a:xfrm>
            <a:off x="1371600" y="5029200"/>
            <a:ext cx="655320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solidFill>
                    <a:srgbClr val="C00000"/>
                  </a:solidFill>
                </a:ln>
                <a:solidFill>
                  <a:schemeClr val="bg2">
                    <a:lumMod val="75000"/>
                  </a:schemeClr>
                </a:solidFill>
                <a:effectLst>
                  <a:outerShdw blurRad="50800" dist="39000" dir="5460000" algn="tl">
                    <a:srgbClr val="000000">
                      <a:alpha val="38000"/>
                    </a:srgbClr>
                  </a:outerShdw>
                </a:effectLst>
              </a:rPr>
              <a:t>Vatican City</a:t>
            </a:r>
            <a:endParaRPr lang="en-US" sz="8800" b="1" cap="none" spc="0" dirty="0">
              <a:ln w="11430">
                <a:solidFill>
                  <a:srgbClr val="C00000"/>
                </a:solidFill>
              </a:ln>
              <a:solidFill>
                <a:schemeClr val="bg2">
                  <a:lumMod val="75000"/>
                </a:schemeClr>
              </a:solidFill>
              <a:effectLst>
                <a:outerShdw blurRad="50800" dist="39000" dir="5460000" algn="tl">
                  <a:srgbClr val="000000">
                    <a:alpha val="38000"/>
                  </a:srgbClr>
                </a:outerShdw>
              </a:effectLst>
            </a:endParaRPr>
          </a:p>
        </p:txBody>
      </p:sp>
      <p:sp>
        <p:nvSpPr>
          <p:cNvPr id="28674" name="AutoShape 2" descr="Holy See (Vatican City)"/>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Holy See (Vatican City)"/>
          <p:cNvSpPr>
            <a:spLocks noChangeAspect="1" noChangeArrowheads="1"/>
          </p:cNvSpPr>
          <p:nvPr/>
        </p:nvSpPr>
        <p:spPr bwMode="auto">
          <a:xfrm>
            <a:off x="155575"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8" name="Picture 6" descr="http://upload.wikimedia.org/wikipedia/commons/thumb/0/00/Flag_of_the_Vatican_City.svg/220px-Flag_of_the_Vatican_City.svg.png"/>
          <p:cNvPicPr>
            <a:picLocks noChangeAspect="1" noChangeArrowheads="1"/>
          </p:cNvPicPr>
          <p:nvPr/>
        </p:nvPicPr>
        <p:blipFill>
          <a:blip r:embed="rId3" cstate="print"/>
          <a:srcRect/>
          <a:stretch>
            <a:fillRect/>
          </a:stretch>
        </p:blipFill>
        <p:spPr bwMode="auto">
          <a:xfrm>
            <a:off x="2362200" y="762000"/>
            <a:ext cx="4191000" cy="419100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90000"/>
            <a:alpha val="77000"/>
          </a:schemeClr>
        </a:solidFill>
        <a:effectLst/>
      </p:bgPr>
    </p:bg>
    <p:spTree>
      <p:nvGrpSpPr>
        <p:cNvPr id="1" name=""/>
        <p:cNvGrpSpPr/>
        <p:nvPr/>
      </p:nvGrpSpPr>
      <p:grpSpPr>
        <a:xfrm>
          <a:off x="0" y="0"/>
          <a:ext cx="0" cy="0"/>
          <a:chOff x="0" y="0"/>
          <a:chExt cx="0" cy="0"/>
        </a:xfrm>
      </p:grpSpPr>
      <p:sp>
        <p:nvSpPr>
          <p:cNvPr id="3" name="Rectangle 2"/>
          <p:cNvSpPr/>
          <p:nvPr/>
        </p:nvSpPr>
        <p:spPr>
          <a:xfrm>
            <a:off x="3048000" y="304800"/>
            <a:ext cx="23775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Sports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quot;No&quot; Symbol 7"/>
          <p:cNvSpPr/>
          <p:nvPr/>
        </p:nvSpPr>
        <p:spPr>
          <a:xfrm>
            <a:off x="2438400" y="2209800"/>
            <a:ext cx="3962400" cy="3352800"/>
          </a:xfrm>
          <a:prstGeom prst="noSmoking">
            <a:avLst>
              <a:gd name="adj" fmla="val 1010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124200" y="2667000"/>
            <a:ext cx="2916183"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End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world-free-printable-flags.com/images/VaticanCity-flag-coloring-sheets.jpg"/>
          <p:cNvPicPr>
            <a:picLocks noChangeAspect="1" noChangeArrowheads="1"/>
          </p:cNvPicPr>
          <p:nvPr/>
        </p:nvPicPr>
        <p:blipFill>
          <a:blip r:embed="rId3" cstate="print"/>
          <a:srcRect/>
          <a:stretch>
            <a:fillRect/>
          </a:stretch>
        </p:blipFill>
        <p:spPr bwMode="auto">
          <a:xfrm rot="16200000">
            <a:off x="-1312369" y="1312369"/>
            <a:ext cx="6858000" cy="4233262"/>
          </a:xfrm>
          <a:prstGeom prst="rect">
            <a:avLst/>
          </a:prstGeom>
          <a:noFill/>
        </p:spPr>
      </p:pic>
      <p:pic>
        <p:nvPicPr>
          <p:cNvPr id="8196" name="Picture 4" descr="Michelangelo: Sibyl">
            <a:hlinkClick r:id="rId4"/>
          </p:cNvPr>
          <p:cNvPicPr>
            <a:picLocks noChangeAspect="1" noChangeArrowheads="1"/>
          </p:cNvPicPr>
          <p:nvPr/>
        </p:nvPicPr>
        <p:blipFill>
          <a:blip r:embed="rId5" cstate="print"/>
          <a:srcRect/>
          <a:stretch>
            <a:fillRect/>
          </a:stretch>
        </p:blipFill>
        <p:spPr bwMode="auto">
          <a:xfrm rot="16200000">
            <a:off x="5267325" y="-190500"/>
            <a:ext cx="3686175" cy="4067176"/>
          </a:xfrm>
          <a:prstGeom prst="rect">
            <a:avLst/>
          </a:prstGeom>
          <a:noFill/>
        </p:spPr>
      </p:pic>
      <p:pic>
        <p:nvPicPr>
          <p:cNvPr id="8198" name="Picture 6" descr="http://www.supercoloring.com/wp-content/original/2010_05/sistine-chapel-coloring-page.jpg"/>
          <p:cNvPicPr>
            <a:picLocks noChangeAspect="1" noChangeArrowheads="1"/>
          </p:cNvPicPr>
          <p:nvPr/>
        </p:nvPicPr>
        <p:blipFill>
          <a:blip r:embed="rId6" cstate="print"/>
          <a:srcRect/>
          <a:stretch>
            <a:fillRect/>
          </a:stretch>
        </p:blipFill>
        <p:spPr bwMode="auto">
          <a:xfrm rot="16200000">
            <a:off x="5360478" y="3074477"/>
            <a:ext cx="3152629" cy="44144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762000" y="6019800"/>
            <a:ext cx="5393464" cy="461665"/>
          </a:xfrm>
          <a:prstGeom prst="rect">
            <a:avLst/>
          </a:prstGeom>
          <a:noFill/>
          <a:ln w="9525">
            <a:noFill/>
            <a:miter lim="800000"/>
            <a:headEnd/>
            <a:tailEnd/>
          </a:ln>
        </p:spPr>
        <p:txBody>
          <a:bodyPr wrap="none">
            <a:spAutoFit/>
          </a:bodyPr>
          <a:lstStyle/>
          <a:p>
            <a:r>
              <a:rPr lang="en-US" sz="2400" b="1" dirty="0">
                <a:solidFill>
                  <a:schemeClr val="accent2"/>
                </a:solidFill>
              </a:rPr>
              <a:t>On which continent is </a:t>
            </a:r>
            <a:r>
              <a:rPr lang="en-US" sz="2400" b="1" dirty="0" smtClean="0">
                <a:solidFill>
                  <a:schemeClr val="accent2"/>
                </a:solidFill>
              </a:rPr>
              <a:t>Vatican City?</a:t>
            </a:r>
            <a:endParaRPr lang="en-US" sz="2400" b="1" dirty="0">
              <a:solidFill>
                <a:schemeClr val="accent2"/>
              </a:solidFill>
            </a:endParaRPr>
          </a:p>
        </p:txBody>
      </p:sp>
      <p:pic>
        <p:nvPicPr>
          <p:cNvPr id="3075" name="Picture 8" descr="Map of the World"/>
          <p:cNvPicPr>
            <a:picLocks noChangeAspect="1" noChangeArrowheads="1"/>
          </p:cNvPicPr>
          <p:nvPr/>
        </p:nvPicPr>
        <p:blipFill>
          <a:blip r:embed="rId4" cstate="print"/>
          <a:srcRect/>
          <a:stretch>
            <a:fillRect/>
          </a:stretch>
        </p:blipFill>
        <p:spPr bwMode="auto">
          <a:xfrm>
            <a:off x="0" y="0"/>
            <a:ext cx="9144000" cy="5745163"/>
          </a:xfrm>
          <a:prstGeom prst="rect">
            <a:avLst/>
          </a:prstGeom>
          <a:noFill/>
          <a:ln w="9525">
            <a:noFill/>
            <a:miter lim="800000"/>
            <a:headEnd/>
            <a:tailEnd/>
          </a:ln>
        </p:spPr>
      </p:pic>
      <p:sp>
        <p:nvSpPr>
          <p:cNvPr id="5129" name="Oval 9"/>
          <p:cNvSpPr>
            <a:spLocks noChangeArrowheads="1"/>
          </p:cNvSpPr>
          <p:nvPr/>
        </p:nvSpPr>
        <p:spPr bwMode="auto">
          <a:xfrm>
            <a:off x="4114800" y="609600"/>
            <a:ext cx="1905000" cy="1600200"/>
          </a:xfrm>
          <a:prstGeom prst="ellipse">
            <a:avLst/>
          </a:prstGeom>
          <a:noFill/>
          <a:ln w="44450">
            <a:solidFill>
              <a:srgbClr val="FF0000"/>
            </a:solidFill>
            <a:round/>
            <a:headEnd/>
            <a:tailEnd/>
          </a:ln>
        </p:spPr>
        <p:txBody>
          <a:bodyPr wrap="none" anchor="ctr"/>
          <a:lstStyle/>
          <a:p>
            <a:endParaRPr lang="en-US"/>
          </a:p>
        </p:txBody>
      </p:sp>
      <p:sp>
        <p:nvSpPr>
          <p:cNvPr id="5130" name="Text Box 10"/>
          <p:cNvSpPr txBox="1">
            <a:spLocks noChangeArrowheads="1"/>
          </p:cNvSpPr>
          <p:nvPr/>
        </p:nvSpPr>
        <p:spPr bwMode="auto">
          <a:xfrm>
            <a:off x="6324600" y="5943600"/>
            <a:ext cx="1717675" cy="579438"/>
          </a:xfrm>
          <a:prstGeom prst="rect">
            <a:avLst/>
          </a:prstGeom>
          <a:noFill/>
          <a:ln w="9525">
            <a:noFill/>
            <a:miter lim="800000"/>
            <a:headEnd/>
            <a:tailEnd/>
          </a:ln>
        </p:spPr>
        <p:txBody>
          <a:bodyPr wrap="none">
            <a:spAutoFit/>
          </a:bodyPr>
          <a:lstStyle/>
          <a:p>
            <a:r>
              <a:rPr lang="en-US" sz="3200">
                <a:solidFill>
                  <a:srgbClr val="CC0000"/>
                </a:solidFill>
              </a:rPr>
              <a:t>Europe!!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p:cTn id="7" dur="2000" fill="hold"/>
                                        <p:tgtEl>
                                          <p:spTgt spid="5129"/>
                                        </p:tgtEl>
                                        <p:attrNameLst>
                                          <p:attrName>ppt_w</p:attrName>
                                        </p:attrNameLst>
                                      </p:cBhvr>
                                      <p:tavLst>
                                        <p:tav tm="0">
                                          <p:val>
                                            <p:fltVal val="0"/>
                                          </p:val>
                                        </p:tav>
                                        <p:tav tm="100000">
                                          <p:val>
                                            <p:strVal val="#ppt_w"/>
                                          </p:val>
                                        </p:tav>
                                      </p:tavLst>
                                    </p:anim>
                                    <p:anim calcmode="lin" valueType="num">
                                      <p:cBhvr>
                                        <p:cTn id="8" dur="2000" fill="hold"/>
                                        <p:tgtEl>
                                          <p:spTgt spid="5129"/>
                                        </p:tgtEl>
                                        <p:attrNameLst>
                                          <p:attrName>ppt_h</p:attrName>
                                        </p:attrNameLst>
                                      </p:cBhvr>
                                      <p:tavLst>
                                        <p:tav tm="0">
                                          <p:val>
                                            <p:fltVal val="0"/>
                                          </p:val>
                                        </p:tav>
                                        <p:tav tm="100000">
                                          <p:val>
                                            <p:strVal val="#ppt_h"/>
                                          </p:val>
                                        </p:tav>
                                      </p:tavLst>
                                    </p:anim>
                                    <p:anim calcmode="lin" valueType="num">
                                      <p:cBhvr>
                                        <p:cTn id="9" dur="2000" fill="hold"/>
                                        <p:tgtEl>
                                          <p:spTgt spid="512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12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animBg="1"/>
      <p:bldP spid="51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Picture 5" descr="Post Cold War Europe"/>
          <p:cNvPicPr>
            <a:picLocks noChangeAspect="1" noChangeArrowheads="1"/>
          </p:cNvPicPr>
          <p:nvPr/>
        </p:nvPicPr>
        <p:blipFill>
          <a:blip r:embed="rId4" cstate="print"/>
          <a:srcRect/>
          <a:stretch>
            <a:fillRect/>
          </a:stretch>
        </p:blipFill>
        <p:spPr bwMode="auto">
          <a:xfrm>
            <a:off x="381000" y="-76200"/>
            <a:ext cx="8305800" cy="6878638"/>
          </a:xfrm>
          <a:prstGeom prst="rect">
            <a:avLst/>
          </a:prstGeom>
          <a:noFill/>
          <a:ln w="9525">
            <a:noFill/>
            <a:miter lim="800000"/>
            <a:headEnd/>
            <a:tailEnd/>
          </a:ln>
        </p:spPr>
      </p:pic>
      <p:sp>
        <p:nvSpPr>
          <p:cNvPr id="6150" name="Oval 6"/>
          <p:cNvSpPr>
            <a:spLocks noChangeArrowheads="1"/>
          </p:cNvSpPr>
          <p:nvPr/>
        </p:nvSpPr>
        <p:spPr bwMode="auto">
          <a:xfrm>
            <a:off x="4724400" y="4724400"/>
            <a:ext cx="381000" cy="381000"/>
          </a:xfrm>
          <a:prstGeom prst="ellipse">
            <a:avLst/>
          </a:prstGeom>
          <a:noFill/>
          <a:ln w="76200">
            <a:solidFill>
              <a:srgbClr val="FFFF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ipe(down)">
                                      <p:cBhvr>
                                        <p:cTn id="7" dur="580">
                                          <p:stCondLst>
                                            <p:cond delay="0"/>
                                          </p:stCondLst>
                                        </p:cTn>
                                        <p:tgtEl>
                                          <p:spTgt spid="6150"/>
                                        </p:tgtEl>
                                      </p:cBhvr>
                                    </p:animEffect>
                                    <p:anim calcmode="lin" valueType="num">
                                      <p:cBhvr>
                                        <p:cTn id="8" dur="1822" tmFilter="0,0; 0.14,0.36; 0.43,0.73; 0.71,0.91; 1.0,1.0">
                                          <p:stCondLst>
                                            <p:cond delay="0"/>
                                          </p:stCondLst>
                                        </p:cTn>
                                        <p:tgtEl>
                                          <p:spTgt spid="61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50"/>
                                        </p:tgtEl>
                                        <p:attrNameLst>
                                          <p:attrName>ppt_y</p:attrName>
                                        </p:attrNameLst>
                                      </p:cBhvr>
                                      <p:tavLst>
                                        <p:tav tm="0" fmla="#ppt_y-sin(pi*$)/81">
                                          <p:val>
                                            <p:fltVal val="0"/>
                                          </p:val>
                                        </p:tav>
                                        <p:tav tm="100000">
                                          <p:val>
                                            <p:fltVal val="1"/>
                                          </p:val>
                                        </p:tav>
                                      </p:tavLst>
                                    </p:anim>
                                    <p:animScale>
                                      <p:cBhvr>
                                        <p:cTn id="13" dur="26">
                                          <p:stCondLst>
                                            <p:cond delay="650"/>
                                          </p:stCondLst>
                                        </p:cTn>
                                        <p:tgtEl>
                                          <p:spTgt spid="6150"/>
                                        </p:tgtEl>
                                      </p:cBhvr>
                                      <p:to x="100000" y="60000"/>
                                    </p:animScale>
                                    <p:animScale>
                                      <p:cBhvr>
                                        <p:cTn id="14" dur="166" decel="50000">
                                          <p:stCondLst>
                                            <p:cond delay="676"/>
                                          </p:stCondLst>
                                        </p:cTn>
                                        <p:tgtEl>
                                          <p:spTgt spid="6150"/>
                                        </p:tgtEl>
                                      </p:cBhvr>
                                      <p:to x="100000" y="100000"/>
                                    </p:animScale>
                                    <p:animScale>
                                      <p:cBhvr>
                                        <p:cTn id="15" dur="26">
                                          <p:stCondLst>
                                            <p:cond delay="1312"/>
                                          </p:stCondLst>
                                        </p:cTn>
                                        <p:tgtEl>
                                          <p:spTgt spid="6150"/>
                                        </p:tgtEl>
                                      </p:cBhvr>
                                      <p:to x="100000" y="80000"/>
                                    </p:animScale>
                                    <p:animScale>
                                      <p:cBhvr>
                                        <p:cTn id="16" dur="166" decel="50000">
                                          <p:stCondLst>
                                            <p:cond delay="1338"/>
                                          </p:stCondLst>
                                        </p:cTn>
                                        <p:tgtEl>
                                          <p:spTgt spid="6150"/>
                                        </p:tgtEl>
                                      </p:cBhvr>
                                      <p:to x="100000" y="100000"/>
                                    </p:animScale>
                                    <p:animScale>
                                      <p:cBhvr>
                                        <p:cTn id="17" dur="26">
                                          <p:stCondLst>
                                            <p:cond delay="1642"/>
                                          </p:stCondLst>
                                        </p:cTn>
                                        <p:tgtEl>
                                          <p:spTgt spid="6150"/>
                                        </p:tgtEl>
                                      </p:cBhvr>
                                      <p:to x="100000" y="90000"/>
                                    </p:animScale>
                                    <p:animScale>
                                      <p:cBhvr>
                                        <p:cTn id="18" dur="166" decel="50000">
                                          <p:stCondLst>
                                            <p:cond delay="1668"/>
                                          </p:stCondLst>
                                        </p:cTn>
                                        <p:tgtEl>
                                          <p:spTgt spid="6150"/>
                                        </p:tgtEl>
                                      </p:cBhvr>
                                      <p:to x="100000" y="100000"/>
                                    </p:animScale>
                                    <p:animScale>
                                      <p:cBhvr>
                                        <p:cTn id="19" dur="26">
                                          <p:stCondLst>
                                            <p:cond delay="1808"/>
                                          </p:stCondLst>
                                        </p:cTn>
                                        <p:tgtEl>
                                          <p:spTgt spid="6150"/>
                                        </p:tgtEl>
                                      </p:cBhvr>
                                      <p:to x="100000" y="95000"/>
                                    </p:animScale>
                                    <p:animScale>
                                      <p:cBhvr>
                                        <p:cTn id="20" dur="166" decel="50000">
                                          <p:stCondLst>
                                            <p:cond delay="1834"/>
                                          </p:stCondLst>
                                        </p:cTn>
                                        <p:tgtEl>
                                          <p:spTgt spid="615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8600" y="533400"/>
            <a:ext cx="8458200" cy="2308324"/>
          </a:xfrm>
          <a:prstGeom prst="rect">
            <a:avLst/>
          </a:prstGeom>
          <a:noFill/>
          <a:ln w="9525">
            <a:noFill/>
            <a:miter lim="800000"/>
            <a:headEnd/>
            <a:tailEnd/>
          </a:ln>
        </p:spPr>
        <p:txBody>
          <a:bodyPr wrap="square">
            <a:spAutoFit/>
          </a:bodyPr>
          <a:lstStyle/>
          <a:p>
            <a:pPr>
              <a:tabLst>
                <a:tab pos="4168775" algn="l"/>
                <a:tab pos="5254625" algn="l"/>
              </a:tabLst>
            </a:pPr>
            <a:r>
              <a:rPr lang="en-US" dirty="0" smtClean="0"/>
              <a:t>Vatican City </a:t>
            </a:r>
            <a:r>
              <a:rPr lang="en-US" dirty="0"/>
              <a:t>is </a:t>
            </a:r>
            <a:r>
              <a:rPr lang="en-US" dirty="0" smtClean="0"/>
              <a:t>.44 </a:t>
            </a:r>
            <a:r>
              <a:rPr lang="en-US" dirty="0"/>
              <a:t>sq km</a:t>
            </a:r>
            <a:r>
              <a:rPr lang="en-US" dirty="0" smtClean="0"/>
              <a:t>.  </a:t>
            </a:r>
            <a:r>
              <a:rPr lang="en-US" dirty="0"/>
              <a:t>That is </a:t>
            </a:r>
            <a:r>
              <a:rPr lang="en-US" dirty="0" smtClean="0"/>
              <a:t>less then the size of the National Mall</a:t>
            </a:r>
            <a:endParaRPr lang="en-US" dirty="0"/>
          </a:p>
          <a:p>
            <a:pPr>
              <a:tabLst>
                <a:tab pos="4168775" algn="l"/>
                <a:tab pos="5254625" algn="l"/>
              </a:tabLst>
            </a:pPr>
            <a:endParaRPr lang="en-US" dirty="0"/>
          </a:p>
          <a:p>
            <a:pPr>
              <a:tabLst>
                <a:tab pos="4168775" algn="l"/>
                <a:tab pos="5254625" algn="l"/>
              </a:tabLst>
            </a:pPr>
            <a:r>
              <a:rPr lang="en-US" dirty="0"/>
              <a:t>Capital </a:t>
            </a:r>
            <a:r>
              <a:rPr lang="en-US" dirty="0" smtClean="0"/>
              <a:t>– Vatican City</a:t>
            </a:r>
            <a:endParaRPr lang="en-US" dirty="0" smtClean="0"/>
          </a:p>
          <a:p>
            <a:pPr>
              <a:tabLst>
                <a:tab pos="4168775" algn="l"/>
                <a:tab pos="5254625" algn="l"/>
              </a:tabLst>
            </a:pPr>
            <a:endParaRPr lang="en-US" dirty="0"/>
          </a:p>
          <a:p>
            <a:pPr>
              <a:tabLst>
                <a:tab pos="4168775" algn="l"/>
                <a:tab pos="5254625" algn="l"/>
              </a:tabLst>
            </a:pPr>
            <a:r>
              <a:rPr lang="en-US" dirty="0" smtClean="0"/>
              <a:t>Population – 900</a:t>
            </a:r>
          </a:p>
          <a:p>
            <a:pPr>
              <a:tabLst>
                <a:tab pos="4168775" algn="l"/>
                <a:tab pos="5254625" algn="l"/>
              </a:tabLst>
            </a:pPr>
            <a:endParaRPr lang="en-US" dirty="0"/>
          </a:p>
          <a:p>
            <a:pPr>
              <a:tabLst>
                <a:tab pos="4168775" algn="l"/>
                <a:tab pos="5254625" algn="l"/>
              </a:tabLst>
            </a:pPr>
            <a:endParaRPr lang="en-US" dirty="0"/>
          </a:p>
          <a:p>
            <a:pPr>
              <a:tabLst>
                <a:tab pos="4168775" algn="l"/>
                <a:tab pos="5254625" algn="l"/>
              </a:tabLst>
            </a:pPr>
            <a:endParaRPr lang="en-US" dirty="0"/>
          </a:p>
        </p:txBody>
      </p:sp>
      <p:sp>
        <p:nvSpPr>
          <p:cNvPr id="6" name="TextBox 5"/>
          <p:cNvSpPr txBox="1">
            <a:spLocks noChangeArrowheads="1"/>
          </p:cNvSpPr>
          <p:nvPr/>
        </p:nvSpPr>
        <p:spPr bwMode="auto">
          <a:xfrm>
            <a:off x="230689" y="2133600"/>
            <a:ext cx="6474911" cy="1477328"/>
          </a:xfrm>
          <a:prstGeom prst="rect">
            <a:avLst/>
          </a:prstGeom>
          <a:noFill/>
          <a:ln w="9525">
            <a:noFill/>
            <a:miter lim="800000"/>
            <a:headEnd/>
            <a:tailEnd/>
          </a:ln>
        </p:spPr>
        <p:txBody>
          <a:bodyPr wrap="square">
            <a:spAutoFit/>
          </a:bodyPr>
          <a:lstStyle/>
          <a:p>
            <a:pPr>
              <a:tabLst>
                <a:tab pos="4168775" algn="l"/>
                <a:tab pos="5254625" algn="l"/>
              </a:tabLst>
            </a:pPr>
            <a:endParaRPr lang="en-US" dirty="0"/>
          </a:p>
          <a:p>
            <a:pPr>
              <a:tabLst>
                <a:tab pos="4168775" algn="l"/>
                <a:tab pos="5254625" algn="l"/>
              </a:tabLst>
            </a:pPr>
            <a:endParaRPr lang="en-US" dirty="0" smtClean="0"/>
          </a:p>
          <a:p>
            <a:pPr>
              <a:tabLst>
                <a:tab pos="4168775" algn="l"/>
                <a:tab pos="5254625" algn="l"/>
              </a:tabLst>
            </a:pPr>
            <a:endParaRPr lang="en-US" dirty="0"/>
          </a:p>
          <a:p>
            <a:pPr>
              <a:tabLst>
                <a:tab pos="4168775" algn="l"/>
                <a:tab pos="5254625" algn="l"/>
              </a:tabLst>
            </a:pPr>
            <a:r>
              <a:rPr lang="en-US" dirty="0" smtClean="0"/>
              <a:t>Climate</a:t>
            </a:r>
            <a:r>
              <a:rPr lang="en-US" dirty="0" smtClean="0"/>
              <a:t>: Cool in winter 55, hot in summer 95+</a:t>
            </a:r>
            <a:endParaRPr lang="en-US" dirty="0"/>
          </a:p>
          <a:p>
            <a:pPr>
              <a:tabLst>
                <a:tab pos="4168775" algn="l"/>
                <a:tab pos="5254625" algn="l"/>
              </a:tabLst>
            </a:pPr>
            <a:endParaRPr lang="en-US" dirty="0"/>
          </a:p>
        </p:txBody>
      </p:sp>
      <p:sp>
        <p:nvSpPr>
          <p:cNvPr id="8" name="TextBox 7"/>
          <p:cNvSpPr txBox="1"/>
          <p:nvPr/>
        </p:nvSpPr>
        <p:spPr>
          <a:xfrm>
            <a:off x="228600" y="2057400"/>
            <a:ext cx="8605882" cy="369332"/>
          </a:xfrm>
          <a:prstGeom prst="rect">
            <a:avLst/>
          </a:prstGeom>
          <a:noFill/>
        </p:spPr>
        <p:txBody>
          <a:bodyPr wrap="none" rtlCol="0">
            <a:spAutoFit/>
          </a:bodyPr>
          <a:lstStyle/>
          <a:p>
            <a:r>
              <a:rPr lang="en-US" dirty="0" smtClean="0"/>
              <a:t>Language – No Official </a:t>
            </a:r>
            <a:r>
              <a:rPr lang="en-US" dirty="0" smtClean="0"/>
              <a:t>Language but they speak </a:t>
            </a:r>
            <a:r>
              <a:rPr lang="en-US" dirty="0" smtClean="0"/>
              <a:t>Latin, Italian, French and English</a:t>
            </a:r>
            <a:endParaRPr lang="en-US" dirty="0"/>
          </a:p>
        </p:txBody>
      </p:sp>
      <p:sp>
        <p:nvSpPr>
          <p:cNvPr id="7" name="TextBox 6"/>
          <p:cNvSpPr txBox="1"/>
          <p:nvPr/>
        </p:nvSpPr>
        <p:spPr>
          <a:xfrm>
            <a:off x="228600" y="2514600"/>
            <a:ext cx="3001784" cy="369332"/>
          </a:xfrm>
          <a:prstGeom prst="rect">
            <a:avLst/>
          </a:prstGeom>
          <a:noFill/>
        </p:spPr>
        <p:txBody>
          <a:bodyPr wrap="none" rtlCol="0">
            <a:spAutoFit/>
          </a:bodyPr>
          <a:lstStyle/>
          <a:p>
            <a:r>
              <a:rPr lang="en-US" dirty="0" smtClean="0"/>
              <a:t>Currency </a:t>
            </a:r>
            <a:r>
              <a:rPr lang="en-US" dirty="0" smtClean="0"/>
              <a:t>– Their own Euro </a:t>
            </a:r>
            <a:endParaRPr lang="en-US" dirty="0"/>
          </a:p>
        </p:txBody>
      </p:sp>
      <p:sp>
        <p:nvSpPr>
          <p:cNvPr id="9" name="TextBox 8"/>
          <p:cNvSpPr txBox="1"/>
          <p:nvPr/>
        </p:nvSpPr>
        <p:spPr>
          <a:xfrm>
            <a:off x="4267200" y="1066800"/>
            <a:ext cx="1159292" cy="646331"/>
          </a:xfrm>
          <a:prstGeom prst="rect">
            <a:avLst/>
          </a:prstGeom>
          <a:noFill/>
        </p:spPr>
        <p:txBody>
          <a:bodyPr wrap="none" rtlCol="0">
            <a:spAutoFit/>
          </a:bodyPr>
          <a:lstStyle/>
          <a:p>
            <a:r>
              <a:rPr lang="en-US" dirty="0" smtClean="0"/>
              <a:t>Exports –</a:t>
            </a:r>
          </a:p>
          <a:p>
            <a:r>
              <a:rPr lang="en-US" dirty="0" smtClean="0"/>
              <a:t>Imports - </a:t>
            </a:r>
            <a:endParaRPr lang="en-US" dirty="0"/>
          </a:p>
        </p:txBody>
      </p:sp>
      <p:sp>
        <p:nvSpPr>
          <p:cNvPr id="22530" name="AutoShape 2" descr="Map of Holy See (Vatican C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https://www.cia.gov/library/publications/the-world-factbook/graphics/maps/newmaps/vt-map.gif"/>
          <p:cNvSpPr>
            <a:spLocks noChangeAspect="1" noChangeArrowheads="1"/>
          </p:cNvSpPr>
          <p:nvPr/>
        </p:nvSpPr>
        <p:spPr bwMode="auto">
          <a:xfrm>
            <a:off x="155575" y="-1257300"/>
            <a:ext cx="2428875" cy="2619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https://www.cia.gov/library/publications/the-world-factbook/graphics/maps/newmaps/vt-map.gif"/>
          <p:cNvSpPr>
            <a:spLocks noChangeAspect="1" noChangeArrowheads="1"/>
          </p:cNvSpPr>
          <p:nvPr/>
        </p:nvSpPr>
        <p:spPr bwMode="auto">
          <a:xfrm>
            <a:off x="155575" y="-1257300"/>
            <a:ext cx="2428875" cy="2619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6" name="AutoShape 8" descr="https://www.cia.gov/library/publications/the-world-factbook/graphics/maps/newmaps/vt-map.gif"/>
          <p:cNvSpPr>
            <a:spLocks noChangeAspect="1" noChangeArrowheads="1"/>
          </p:cNvSpPr>
          <p:nvPr/>
        </p:nvSpPr>
        <p:spPr bwMode="auto">
          <a:xfrm>
            <a:off x="155575" y="-1257300"/>
            <a:ext cx="2428875" cy="26193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8" name="Picture 10" descr="http://cesutherland.com/journal/wp-content/uploads/2008/03/09-vatican_1.JPG"/>
          <p:cNvPicPr>
            <a:picLocks noChangeAspect="1" noChangeArrowheads="1"/>
          </p:cNvPicPr>
          <p:nvPr/>
        </p:nvPicPr>
        <p:blipFill>
          <a:blip r:embed="rId3" cstate="print"/>
          <a:srcRect/>
          <a:stretch>
            <a:fillRect/>
          </a:stretch>
        </p:blipFill>
        <p:spPr bwMode="auto">
          <a:xfrm>
            <a:off x="0" y="3543300"/>
            <a:ext cx="4419600" cy="3314700"/>
          </a:xfrm>
          <a:prstGeom prst="rect">
            <a:avLst/>
          </a:prstGeom>
          <a:noFill/>
        </p:spPr>
      </p:pic>
      <p:pic>
        <p:nvPicPr>
          <p:cNvPr id="22540" name="Picture 12" descr="http://www.dreamstime.com/vatican-city-rome-architecture-thumb14075485.jpg"/>
          <p:cNvPicPr>
            <a:picLocks noChangeAspect="1" noChangeArrowheads="1"/>
          </p:cNvPicPr>
          <p:nvPr/>
        </p:nvPicPr>
        <p:blipFill>
          <a:blip r:embed="rId4" cstate="print"/>
          <a:srcRect/>
          <a:stretch>
            <a:fillRect/>
          </a:stretch>
        </p:blipFill>
        <p:spPr bwMode="auto">
          <a:xfrm>
            <a:off x="4428228" y="3733800"/>
            <a:ext cx="4715772"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90000"/>
            <a:alpha val="88000"/>
          </a:schemeClr>
        </a:solidFill>
        <a:effectLst/>
      </p:bgPr>
    </p:bg>
    <p:spTree>
      <p:nvGrpSpPr>
        <p:cNvPr id="1" name=""/>
        <p:cNvGrpSpPr/>
        <p:nvPr/>
      </p:nvGrpSpPr>
      <p:grpSpPr>
        <a:xfrm>
          <a:off x="0" y="0"/>
          <a:ext cx="0" cy="0"/>
          <a:chOff x="0" y="0"/>
          <a:chExt cx="0" cy="0"/>
        </a:xfrm>
      </p:grpSpPr>
      <p:pic>
        <p:nvPicPr>
          <p:cNvPr id="20482" name="Picture 2" descr="http://images.nationmaster.com/images/motw/europe/vaticancity.jpg"/>
          <p:cNvPicPr>
            <a:picLocks noChangeAspect="1" noChangeArrowheads="1"/>
          </p:cNvPicPr>
          <p:nvPr/>
        </p:nvPicPr>
        <p:blipFill>
          <a:blip r:embed="rId3" cstate="print"/>
          <a:srcRect/>
          <a:stretch>
            <a:fillRect/>
          </a:stretch>
        </p:blipFill>
        <p:spPr bwMode="auto">
          <a:xfrm>
            <a:off x="1219200" y="304800"/>
            <a:ext cx="6400800" cy="635475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9938" name="Picture 2" descr="File:Benedykt XVI (2010-10-17) 4.jpg">
            <a:hlinkClick r:id="rId3"/>
          </p:cNvPr>
          <p:cNvPicPr>
            <a:picLocks noChangeAspect="1" noChangeArrowheads="1"/>
          </p:cNvPicPr>
          <p:nvPr/>
        </p:nvPicPr>
        <p:blipFill>
          <a:blip r:embed="rId4" cstate="print"/>
          <a:srcRect/>
          <a:stretch>
            <a:fillRect/>
          </a:stretch>
        </p:blipFill>
        <p:spPr bwMode="auto">
          <a:xfrm>
            <a:off x="762000" y="609600"/>
            <a:ext cx="3943350" cy="5705476"/>
          </a:xfrm>
          <a:prstGeom prst="rect">
            <a:avLst/>
          </a:prstGeom>
          <a:noFill/>
        </p:spPr>
      </p:pic>
      <p:sp>
        <p:nvSpPr>
          <p:cNvPr id="3" name="Rectangle 2"/>
          <p:cNvSpPr/>
          <p:nvPr/>
        </p:nvSpPr>
        <p:spPr>
          <a:xfrm>
            <a:off x="4750223" y="533400"/>
            <a:ext cx="4393777" cy="341632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Religion:</a:t>
            </a:r>
          </a:p>
          <a:p>
            <a:pPr algn="ctr"/>
            <a:endPar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Roman Catholic</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5181600" y="5715000"/>
            <a:ext cx="3459601" cy="523220"/>
          </a:xfrm>
          <a:prstGeom prst="rect">
            <a:avLst/>
          </a:prstGeom>
          <a:noFill/>
        </p:spPr>
        <p:txBody>
          <a:bodyPr wrap="none" rtlCol="0">
            <a:spAutoFit/>
          </a:bodyPr>
          <a:lstStyle/>
          <a:p>
            <a:r>
              <a:rPr lang="en-US" sz="2800" b="1" dirty="0" smtClean="0"/>
              <a:t>Pope </a:t>
            </a:r>
            <a:r>
              <a:rPr lang="en-US" sz="2800" b="1" dirty="0" err="1" smtClean="0"/>
              <a:t>Benedykt</a:t>
            </a:r>
            <a:r>
              <a:rPr lang="en-US" sz="2800" b="1" dirty="0" smtClean="0"/>
              <a:t> </a:t>
            </a:r>
            <a:r>
              <a:rPr lang="en-US" sz="2800" b="1" dirty="0" smtClean="0"/>
              <a:t>XVI</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90000"/>
            <a:alpha val="85000"/>
          </a:schemeClr>
        </a:solidFill>
        <a:effectLst/>
      </p:bgPr>
    </p:bg>
    <p:spTree>
      <p:nvGrpSpPr>
        <p:cNvPr id="1" name=""/>
        <p:cNvGrpSpPr/>
        <p:nvPr/>
      </p:nvGrpSpPr>
      <p:grpSpPr>
        <a:xfrm>
          <a:off x="0" y="0"/>
          <a:ext cx="0" cy="0"/>
          <a:chOff x="0" y="0"/>
          <a:chExt cx="0" cy="0"/>
        </a:xfrm>
      </p:grpSpPr>
      <p:pic>
        <p:nvPicPr>
          <p:cNvPr id="44034" name="Picture 2" descr="File:Group of swiss guards inside saint peter dome.jpg">
            <a:hlinkClick r:id="rId3"/>
          </p:cNvPr>
          <p:cNvPicPr>
            <a:picLocks noChangeAspect="1" noChangeArrowheads="1"/>
          </p:cNvPicPr>
          <p:nvPr/>
        </p:nvPicPr>
        <p:blipFill>
          <a:blip r:embed="rId4" cstate="print"/>
          <a:srcRect/>
          <a:stretch>
            <a:fillRect/>
          </a:stretch>
        </p:blipFill>
        <p:spPr bwMode="auto">
          <a:xfrm>
            <a:off x="1371600" y="1524000"/>
            <a:ext cx="6781800" cy="5086350"/>
          </a:xfrm>
          <a:prstGeom prst="rect">
            <a:avLst/>
          </a:prstGeom>
          <a:noFill/>
        </p:spPr>
      </p:pic>
      <p:sp>
        <p:nvSpPr>
          <p:cNvPr id="3" name="Rectangle 2"/>
          <p:cNvSpPr/>
          <p:nvPr/>
        </p:nvSpPr>
        <p:spPr>
          <a:xfrm>
            <a:off x="1623119" y="304800"/>
            <a:ext cx="58977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Swiss Guard</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6866" name="Picture 2" descr="http://www.travlang.com/blog/wp-content/uploads/2010/04/St-Peters-Basilica.jpg">
            <a:hlinkClick r:id="rId3"/>
          </p:cNvPr>
          <p:cNvPicPr>
            <a:picLocks noChangeAspect="1" noChangeArrowheads="1"/>
          </p:cNvPicPr>
          <p:nvPr/>
        </p:nvPicPr>
        <p:blipFill>
          <a:blip r:embed="rId4" cstate="print"/>
          <a:srcRect/>
          <a:stretch>
            <a:fillRect/>
          </a:stretch>
        </p:blipFill>
        <p:spPr bwMode="auto">
          <a:xfrm>
            <a:off x="1371600" y="1752600"/>
            <a:ext cx="6200775" cy="4629151"/>
          </a:xfrm>
          <a:prstGeom prst="rect">
            <a:avLst/>
          </a:prstGeom>
          <a:noFill/>
        </p:spPr>
      </p:pic>
      <p:sp>
        <p:nvSpPr>
          <p:cNvPr id="3" name="Rectangle 2"/>
          <p:cNvSpPr/>
          <p:nvPr/>
        </p:nvSpPr>
        <p:spPr>
          <a:xfrm>
            <a:off x="1391168" y="533400"/>
            <a:ext cx="6186309"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St. Peters Basilica</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90000"/>
            <a:alpha val="85000"/>
          </a:schemeClr>
        </a:solidFill>
        <a:effectLst/>
      </p:bgPr>
    </p:bg>
    <p:spTree>
      <p:nvGrpSpPr>
        <p:cNvPr id="1" name=""/>
        <p:cNvGrpSpPr/>
        <p:nvPr/>
      </p:nvGrpSpPr>
      <p:grpSpPr>
        <a:xfrm>
          <a:off x="0" y="0"/>
          <a:ext cx="0" cy="0"/>
          <a:chOff x="0" y="0"/>
          <a:chExt cx="0" cy="0"/>
        </a:xfrm>
      </p:grpSpPr>
      <p:sp>
        <p:nvSpPr>
          <p:cNvPr id="8" name="Rectangle 7"/>
          <p:cNvSpPr/>
          <p:nvPr/>
        </p:nvSpPr>
        <p:spPr>
          <a:xfrm>
            <a:off x="1371600" y="228600"/>
            <a:ext cx="6378670"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 Sistine Chapel</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pSp>
        <p:nvGrpSpPr>
          <p:cNvPr id="5" name="Group 4"/>
          <p:cNvGrpSpPr/>
          <p:nvPr/>
        </p:nvGrpSpPr>
        <p:grpSpPr>
          <a:xfrm>
            <a:off x="685800" y="1676400"/>
            <a:ext cx="7924800" cy="4953000"/>
            <a:chOff x="1066800" y="2514600"/>
            <a:chExt cx="7143750" cy="3667126"/>
          </a:xfrm>
        </p:grpSpPr>
        <p:pic>
          <p:nvPicPr>
            <p:cNvPr id="18434" name="Picture 2" descr="http://100swallows.files.wordpress.com/2010/07/god-creatring-man.png"/>
            <p:cNvPicPr>
              <a:picLocks noChangeAspect="1" noChangeArrowheads="1"/>
            </p:cNvPicPr>
            <p:nvPr/>
          </p:nvPicPr>
          <p:blipFill>
            <a:blip r:embed="rId3" cstate="print"/>
            <a:srcRect/>
            <a:stretch>
              <a:fillRect/>
            </a:stretch>
          </p:blipFill>
          <p:spPr bwMode="auto">
            <a:xfrm>
              <a:off x="1066800" y="2514600"/>
              <a:ext cx="7143750" cy="3667126"/>
            </a:xfrm>
            <a:prstGeom prst="rect">
              <a:avLst/>
            </a:prstGeom>
            <a:noFill/>
          </p:spPr>
        </p:pic>
        <p:sp>
          <p:nvSpPr>
            <p:cNvPr id="4" name="Oval 3"/>
            <p:cNvSpPr/>
            <p:nvPr/>
          </p:nvSpPr>
          <p:spPr>
            <a:xfrm>
              <a:off x="2286000" y="5181600"/>
              <a:ext cx="3810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File:Musei vaticani, cappella sistina, retro 02.JPG">
            <a:hlinkClick r:id="rId4"/>
          </p:cNvPr>
          <p:cNvPicPr>
            <a:picLocks noChangeAspect="1" noChangeArrowheads="1"/>
          </p:cNvPicPr>
          <p:nvPr/>
        </p:nvPicPr>
        <p:blipFill>
          <a:blip r:embed="rId5" cstate="print"/>
          <a:srcRect/>
          <a:stretch>
            <a:fillRect/>
          </a:stretch>
        </p:blipFill>
        <p:spPr bwMode="auto">
          <a:xfrm>
            <a:off x="2209800" y="1143000"/>
            <a:ext cx="4286250" cy="5715000"/>
          </a:xfrm>
          <a:prstGeom prst="rect">
            <a:avLst/>
          </a:prstGeom>
          <a:noFill/>
        </p:spPr>
      </p:pic>
      <p:pic>
        <p:nvPicPr>
          <p:cNvPr id="4100" name="Picture 4" descr="File:Rome Sistine Chapel 01.jpg">
            <a:hlinkClick r:id="rId6"/>
          </p:cNvPr>
          <p:cNvPicPr>
            <a:picLocks noChangeAspect="1" noChangeArrowheads="1"/>
          </p:cNvPicPr>
          <p:nvPr/>
        </p:nvPicPr>
        <p:blipFill>
          <a:blip r:embed="rId7" cstate="print"/>
          <a:srcRect/>
          <a:stretch>
            <a:fillRect/>
          </a:stretch>
        </p:blipFill>
        <p:spPr bwMode="auto">
          <a:xfrm>
            <a:off x="2209800" y="1152524"/>
            <a:ext cx="4343400" cy="5705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098"/>
                                        </p:tgtEl>
                                        <p:attrNameLst>
                                          <p:attrName>ppt_x</p:attrName>
                                        </p:attrNameLst>
                                      </p:cBhvr>
                                      <p:tavLst>
                                        <p:tav tm="0">
                                          <p:val>
                                            <p:strVal val="ppt_x"/>
                                          </p:val>
                                        </p:tav>
                                        <p:tav tm="100000">
                                          <p:val>
                                            <p:strVal val="ppt_x"/>
                                          </p:val>
                                        </p:tav>
                                      </p:tavLst>
                                    </p:anim>
                                    <p:anim calcmode="lin" valueType="num">
                                      <p:cBhvr additive="base">
                                        <p:cTn id="7" dur="500"/>
                                        <p:tgtEl>
                                          <p:spTgt spid="4098"/>
                                        </p:tgtEl>
                                        <p:attrNameLst>
                                          <p:attrName>ppt_y</p:attrName>
                                        </p:attrNameLst>
                                      </p:cBhvr>
                                      <p:tavLst>
                                        <p:tav tm="0">
                                          <p:val>
                                            <p:strVal val="ppt_y"/>
                                          </p:val>
                                        </p:tav>
                                        <p:tav tm="100000">
                                          <p:val>
                                            <p:strVal val="1+ppt_h/2"/>
                                          </p:val>
                                        </p:tav>
                                      </p:tavLst>
                                    </p:anim>
                                    <p:set>
                                      <p:cBhvr>
                                        <p:cTn id="8" dur="1" fill="hold">
                                          <p:stCondLst>
                                            <p:cond delay="499"/>
                                          </p:stCondLst>
                                        </p:cTn>
                                        <p:tgtEl>
                                          <p:spTgt spid="409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7139</TotalTime>
  <Words>1836</Words>
  <Application>Microsoft Office PowerPoint</Application>
  <PresentationFormat>On-screen Show (4:3)</PresentationFormat>
  <Paragraphs>65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DeShazo Family</dc:creator>
  <cp:lastModifiedBy>michael</cp:lastModifiedBy>
  <cp:revision>233</cp:revision>
  <dcterms:created xsi:type="dcterms:W3CDTF">2008-12-03T00:30:37Z</dcterms:created>
  <dcterms:modified xsi:type="dcterms:W3CDTF">2012-04-18T01:48:50Z</dcterms:modified>
</cp:coreProperties>
</file>