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64" r:id="rId4"/>
    <p:sldId id="265" r:id="rId5"/>
    <p:sldId id="262" r:id="rId6"/>
    <p:sldId id="259" r:id="rId7"/>
    <p:sldId id="260" r:id="rId8"/>
    <p:sldId id="261" r:id="rId9"/>
    <p:sldId id="263" r:id="rId10"/>
    <p:sldId id="272" r:id="rId11"/>
    <p:sldId id="273" r:id="rId12"/>
    <p:sldId id="274" r:id="rId13"/>
    <p:sldId id="267" r:id="rId14"/>
    <p:sldId id="268" r:id="rId15"/>
    <p:sldId id="276" r:id="rId16"/>
    <p:sldId id="269" r:id="rId17"/>
    <p:sldId id="277" r:id="rId18"/>
    <p:sldId id="287" r:id="rId19"/>
    <p:sldId id="279" r:id="rId20"/>
    <p:sldId id="286" r:id="rId21"/>
    <p:sldId id="281" r:id="rId22"/>
    <p:sldId id="278" r:id="rId23"/>
    <p:sldId id="283" r:id="rId24"/>
    <p:sldId id="285" r:id="rId25"/>
    <p:sldId id="288" r:id="rId26"/>
    <p:sldId id="289"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BB17"/>
    <a:srgbClr val="FCFF9B"/>
    <a:srgbClr val="67B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5" autoAdjust="0"/>
    <p:restoredTop sz="94660"/>
  </p:normalViewPr>
  <p:slideViewPr>
    <p:cSldViewPr snapToGrid="0" snapToObjects="1">
      <p:cViewPr varScale="1">
        <p:scale>
          <a:sx n="53" d="100"/>
          <a:sy n="53" d="100"/>
        </p:scale>
        <p:origin x="-14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269F7-C7CB-834F-A836-A377BBE7B1DF}" type="datetimeFigureOut">
              <a:rPr lang="en-US" smtClean="0"/>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5899E-5C4A-104C-8506-5F9DD1C494CC}" type="slidenum">
              <a:rPr lang="en-US" smtClean="0"/>
              <a:t>‹#›</a:t>
            </a:fld>
            <a:endParaRPr lang="en-US"/>
          </a:p>
        </p:txBody>
      </p:sp>
    </p:spTree>
    <p:extLst>
      <p:ext uri="{BB962C8B-B14F-4D97-AF65-F5344CB8AC3E}">
        <p14:creationId xmlns:p14="http://schemas.microsoft.com/office/powerpoint/2010/main" val="2992792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5899E-5C4A-104C-8506-5F9DD1C494CC}" type="slidenum">
              <a:rPr lang="en-US" smtClean="0"/>
              <a:t>16</a:t>
            </a:fld>
            <a:endParaRPr lang="en-US"/>
          </a:p>
        </p:txBody>
      </p:sp>
    </p:spTree>
    <p:extLst>
      <p:ext uri="{BB962C8B-B14F-4D97-AF65-F5344CB8AC3E}">
        <p14:creationId xmlns:p14="http://schemas.microsoft.com/office/powerpoint/2010/main" val="364898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41D44-9A96-E746-8C6B-6FD8F8D6CE8E}"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338455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41D44-9A96-E746-8C6B-6FD8F8D6CE8E}"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421100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41D44-9A96-E746-8C6B-6FD8F8D6CE8E}"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30001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41D44-9A96-E746-8C6B-6FD8F8D6CE8E}"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72352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41D44-9A96-E746-8C6B-6FD8F8D6CE8E}"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159932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41D44-9A96-E746-8C6B-6FD8F8D6CE8E}"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233006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41D44-9A96-E746-8C6B-6FD8F8D6CE8E}" type="datetimeFigureOut">
              <a:rPr lang="en-US" smtClean="0"/>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402651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41D44-9A96-E746-8C6B-6FD8F8D6CE8E}" type="datetimeFigureOut">
              <a:rPr lang="en-US" smtClean="0"/>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1361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41D44-9A96-E746-8C6B-6FD8F8D6CE8E}"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348829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41D44-9A96-E746-8C6B-6FD8F8D6CE8E}"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172804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41D44-9A96-E746-8C6B-6FD8F8D6CE8E}"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7C5-517D-0B44-A892-06FA1CA2B68E}" type="slidenum">
              <a:rPr lang="en-US" smtClean="0"/>
              <a:t>‹#›</a:t>
            </a:fld>
            <a:endParaRPr lang="en-US"/>
          </a:p>
        </p:txBody>
      </p:sp>
    </p:spTree>
    <p:extLst>
      <p:ext uri="{BB962C8B-B14F-4D97-AF65-F5344CB8AC3E}">
        <p14:creationId xmlns:p14="http://schemas.microsoft.com/office/powerpoint/2010/main" val="92179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41D44-9A96-E746-8C6B-6FD8F8D6CE8E}" type="datetimeFigureOut">
              <a:rPr lang="en-US" smtClean="0"/>
              <a:t>11/16/2012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DF7C5-517D-0B44-A892-06FA1CA2B68E}" type="slidenum">
              <a:rPr lang="en-US" smtClean="0"/>
              <a:t>‹#›</a:t>
            </a:fld>
            <a:endParaRPr lang="en-US"/>
          </a:p>
        </p:txBody>
      </p:sp>
    </p:spTree>
    <p:extLst>
      <p:ext uri="{BB962C8B-B14F-4D97-AF65-F5344CB8AC3E}">
        <p14:creationId xmlns:p14="http://schemas.microsoft.com/office/powerpoint/2010/main" val="2668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0396" y="128062"/>
            <a:ext cx="8229600" cy="1143000"/>
          </a:xfrm>
        </p:spPr>
        <p:txBody>
          <a:bodyPr>
            <a:normAutofit/>
          </a:bodyPr>
          <a:lstStyle/>
          <a:p>
            <a:r>
              <a:rPr lang="en-US" sz="5400" dirty="0" smtClean="0"/>
              <a:t>EGYPT</a:t>
            </a:r>
            <a:endParaRPr lang="en-US" sz="5400" dirty="0"/>
          </a:p>
        </p:txBody>
      </p:sp>
      <p:pic>
        <p:nvPicPr>
          <p:cNvPr id="3" name="Picture 2" descr="egafric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96" y="1624246"/>
            <a:ext cx="3721666" cy="4070572"/>
          </a:xfrm>
          <a:prstGeom prst="rect">
            <a:avLst/>
          </a:prstGeom>
        </p:spPr>
      </p:pic>
      <p:pic>
        <p:nvPicPr>
          <p:cNvPr id="4" name="Picture 3" descr="map_of_egy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891" y="1944401"/>
            <a:ext cx="4507559" cy="3385506"/>
          </a:xfrm>
          <a:prstGeom prst="rect">
            <a:avLst/>
          </a:prstGeom>
        </p:spPr>
      </p:pic>
    </p:spTree>
    <p:extLst>
      <p:ext uri="{BB962C8B-B14F-4D97-AF65-F5344CB8AC3E}">
        <p14:creationId xmlns:p14="http://schemas.microsoft.com/office/powerpoint/2010/main" val="411997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7000"/>
          </a:blip>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n w="1905"/>
                <a:solidFill>
                  <a:schemeClr val="accent2">
                    <a:lumMod val="75000"/>
                  </a:schemeClr>
                </a:solidFill>
                <a:effectLst>
                  <a:innerShdw blurRad="69850" dist="43180" dir="5400000">
                    <a:srgbClr val="000000">
                      <a:alpha val="65000"/>
                    </a:srgbClr>
                  </a:innerShdw>
                </a:effectLst>
              </a:rPr>
              <a:t>Ancient Egypt</a:t>
            </a:r>
            <a:endParaRPr lang="en-US" b="1" dirty="0">
              <a:ln w="1905"/>
              <a:solidFill>
                <a:schemeClr val="accent2">
                  <a:lumMod val="75000"/>
                </a:schemeClr>
              </a:solidFill>
              <a:effectLst>
                <a:innerShdw blurRad="69850" dist="43180" dir="5400000">
                  <a:srgbClr val="000000">
                    <a:alpha val="65000"/>
                  </a:srgbClr>
                </a:innerShdw>
              </a:effectLst>
            </a:endParaRPr>
          </a:p>
        </p:txBody>
      </p:sp>
      <p:sp>
        <p:nvSpPr>
          <p:cNvPr id="5" name="Content Placeholder 4"/>
          <p:cNvSpPr>
            <a:spLocks noGrp="1"/>
          </p:cNvSpPr>
          <p:nvPr>
            <p:ph idx="1"/>
          </p:nvPr>
        </p:nvSpPr>
        <p:spPr>
          <a:xfrm>
            <a:off x="457200" y="1503013"/>
            <a:ext cx="8229600" cy="4525963"/>
          </a:xfrm>
        </p:spPr>
        <p:txBody>
          <a:bodyPr>
            <a:normAutofit/>
          </a:bodyPr>
          <a:lstStyle/>
          <a:p>
            <a:r>
              <a:rPr lang="en-US" sz="2400" dirty="0" smtClean="0"/>
              <a:t>Egypt was one of the greatest civilizations of a long, long ago. A civilization is a large people group that has reached high levels of achievement in many areas, like science, art, language, and government. </a:t>
            </a:r>
          </a:p>
          <a:p>
            <a:r>
              <a:rPr lang="en-US" sz="2400" dirty="0" smtClean="0"/>
              <a:t>Egypt’s history goes back more than 7,000 years!</a:t>
            </a:r>
          </a:p>
          <a:p>
            <a:r>
              <a:rPr lang="en-US" sz="2400" dirty="0" smtClean="0"/>
              <a:t>Ancient Egypt was ruled by </a:t>
            </a:r>
            <a:r>
              <a:rPr lang="en-US" sz="2400" dirty="0" err="1" smtClean="0"/>
              <a:t>pharoahs</a:t>
            </a:r>
            <a:r>
              <a:rPr lang="en-US" sz="2400" dirty="0" smtClean="0"/>
              <a:t>, who were like kings.  The </a:t>
            </a:r>
            <a:r>
              <a:rPr lang="en-US" sz="2400" dirty="0" err="1" smtClean="0"/>
              <a:t>pharoahs</a:t>
            </a:r>
            <a:r>
              <a:rPr lang="en-US" sz="2400" dirty="0" smtClean="0"/>
              <a:t> had power over everything and were treated like gods.</a:t>
            </a:r>
          </a:p>
          <a:p>
            <a:r>
              <a:rPr lang="en-US" sz="2400" dirty="0" smtClean="0"/>
              <a:t>Some of Egypt’s most famous landmarks are the pyramids built to house the </a:t>
            </a:r>
            <a:r>
              <a:rPr lang="en-US" sz="2400" dirty="0" err="1" smtClean="0"/>
              <a:t>pharoahs</a:t>
            </a:r>
            <a:r>
              <a:rPr lang="en-US" sz="2400" dirty="0" smtClean="0"/>
              <a:t> after they died.  </a:t>
            </a:r>
          </a:p>
        </p:txBody>
      </p:sp>
    </p:spTree>
    <p:extLst>
      <p:ext uri="{BB962C8B-B14F-4D97-AF65-F5344CB8AC3E}">
        <p14:creationId xmlns:p14="http://schemas.microsoft.com/office/powerpoint/2010/main" val="367479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0000">
            <a:alpha val="79000"/>
          </a:srgbClr>
        </a:solidFill>
        <a:effectLst/>
      </p:bgPr>
    </p:bg>
    <p:spTree>
      <p:nvGrpSpPr>
        <p:cNvPr id="1" name=""/>
        <p:cNvGrpSpPr/>
        <p:nvPr/>
      </p:nvGrpSpPr>
      <p:grpSpPr>
        <a:xfrm>
          <a:off x="0" y="0"/>
          <a:ext cx="0" cy="0"/>
          <a:chOff x="0" y="0"/>
          <a:chExt cx="0" cy="0"/>
        </a:xfrm>
      </p:grpSpPr>
      <p:pic>
        <p:nvPicPr>
          <p:cNvPr id="4" name="Picture 3" descr="steppyrami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734" y="362844"/>
            <a:ext cx="5792366" cy="2956104"/>
          </a:xfrm>
          <a:prstGeom prst="rect">
            <a:avLst/>
          </a:prstGeom>
        </p:spPr>
      </p:pic>
      <p:pic>
        <p:nvPicPr>
          <p:cNvPr id="5" name="Picture 4" descr="bentpyrami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148" y="3852538"/>
            <a:ext cx="4279829" cy="2571917"/>
          </a:xfrm>
          <a:prstGeom prst="rect">
            <a:avLst/>
          </a:prstGeom>
        </p:spPr>
      </p:pic>
      <p:sp>
        <p:nvSpPr>
          <p:cNvPr id="6" name="TextBox 5"/>
          <p:cNvSpPr txBox="1"/>
          <p:nvPr/>
        </p:nvSpPr>
        <p:spPr>
          <a:xfrm>
            <a:off x="704411" y="1376669"/>
            <a:ext cx="1793046" cy="1569660"/>
          </a:xfrm>
          <a:prstGeom prst="rect">
            <a:avLst/>
          </a:prstGeom>
          <a:noFill/>
        </p:spPr>
        <p:txBody>
          <a:bodyPr wrap="square" rtlCol="0">
            <a:spAutoFit/>
          </a:bodyPr>
          <a:lstStyle/>
          <a:p>
            <a:r>
              <a:rPr lang="en-US" sz="2400" dirty="0" smtClean="0"/>
              <a:t>The earliest pyramid was the Step Pyramid.</a:t>
            </a:r>
            <a:endParaRPr lang="en-US" sz="2400" dirty="0"/>
          </a:p>
        </p:txBody>
      </p:sp>
      <p:sp>
        <p:nvSpPr>
          <p:cNvPr id="7" name="TextBox 6"/>
          <p:cNvSpPr txBox="1"/>
          <p:nvPr/>
        </p:nvSpPr>
        <p:spPr>
          <a:xfrm>
            <a:off x="757776" y="4738305"/>
            <a:ext cx="2401400" cy="830997"/>
          </a:xfrm>
          <a:prstGeom prst="rect">
            <a:avLst/>
          </a:prstGeom>
          <a:noFill/>
        </p:spPr>
        <p:txBody>
          <a:bodyPr wrap="square" rtlCol="0">
            <a:spAutoFit/>
          </a:bodyPr>
          <a:lstStyle/>
          <a:p>
            <a:r>
              <a:rPr lang="en-US" sz="2400" dirty="0" smtClean="0"/>
              <a:t>Next came the Bent Pyramid.</a:t>
            </a:r>
            <a:endParaRPr lang="en-US" sz="2400" dirty="0"/>
          </a:p>
        </p:txBody>
      </p:sp>
    </p:spTree>
    <p:extLst>
      <p:ext uri="{BB962C8B-B14F-4D97-AF65-F5344CB8AC3E}">
        <p14:creationId xmlns:p14="http://schemas.microsoft.com/office/powerpoint/2010/main" val="264843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645" y="521150"/>
            <a:ext cx="7471024" cy="830997"/>
          </a:xfrm>
          <a:prstGeom prst="rect">
            <a:avLst/>
          </a:prstGeom>
          <a:noFill/>
        </p:spPr>
        <p:txBody>
          <a:bodyPr wrap="square" rtlCol="0">
            <a:spAutoFit/>
          </a:bodyPr>
          <a:lstStyle/>
          <a:p>
            <a:r>
              <a:rPr lang="en-US" sz="2400" dirty="0" smtClean="0"/>
              <a:t>Eventually, the Egyptians filled in the sides of the pyramids and made them smooth.</a:t>
            </a:r>
            <a:endParaRPr lang="en-US" sz="2400" dirty="0"/>
          </a:p>
        </p:txBody>
      </p:sp>
      <p:pic>
        <p:nvPicPr>
          <p:cNvPr id="5" name="Picture 4" descr="pyrami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02" y="1676871"/>
            <a:ext cx="5720669" cy="4445336"/>
          </a:xfrm>
          <a:prstGeom prst="rect">
            <a:avLst/>
          </a:prstGeom>
        </p:spPr>
      </p:pic>
      <p:sp>
        <p:nvSpPr>
          <p:cNvPr id="6" name="TextBox 5"/>
          <p:cNvSpPr txBox="1"/>
          <p:nvPr/>
        </p:nvSpPr>
        <p:spPr>
          <a:xfrm>
            <a:off x="6563827" y="2817369"/>
            <a:ext cx="2187943" cy="954107"/>
          </a:xfrm>
          <a:prstGeom prst="rect">
            <a:avLst/>
          </a:prstGeom>
          <a:noFill/>
        </p:spPr>
        <p:txBody>
          <a:bodyPr wrap="square" rtlCol="0">
            <a:spAutoFit/>
          </a:bodyPr>
          <a:lstStyle/>
          <a:p>
            <a:r>
              <a:rPr lang="en-US" sz="2800" b="1" dirty="0" smtClean="0">
                <a:ln w="1905"/>
                <a:solidFill>
                  <a:schemeClr val="accent6">
                    <a:lumMod val="60000"/>
                    <a:lumOff val="40000"/>
                  </a:schemeClr>
                </a:solidFill>
                <a:effectLst>
                  <a:innerShdw blurRad="69850" dist="43180" dir="5400000">
                    <a:srgbClr val="000000">
                      <a:alpha val="65000"/>
                    </a:srgbClr>
                  </a:innerShdw>
                </a:effectLst>
              </a:rPr>
              <a:t>The Pyramids of Giza</a:t>
            </a:r>
            <a:endParaRPr lang="en-US" sz="2800" b="1" dirty="0">
              <a:ln w="1905"/>
              <a:solidFill>
                <a:schemeClr val="accent6">
                  <a:lumMod val="60000"/>
                  <a:lumOff val="4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358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1447" y="274638"/>
            <a:ext cx="4706745" cy="579110"/>
          </a:xfrm>
        </p:spPr>
        <p:txBody>
          <a:bodyPr>
            <a:normAutofit fontScale="90000"/>
          </a:bodyPr>
          <a:lstStyle/>
          <a:p>
            <a:r>
              <a:rPr lang="en-US" sz="3600" dirty="0" smtClean="0">
                <a:solidFill>
                  <a:schemeClr val="accent6">
                    <a:lumMod val="50000"/>
                  </a:schemeClr>
                </a:solidFill>
              </a:rPr>
              <a:t>The Sphinx</a:t>
            </a:r>
            <a:endParaRPr lang="en-US" sz="3600" dirty="0">
              <a:solidFill>
                <a:schemeClr val="accent6">
                  <a:lumMod val="50000"/>
                </a:schemeClr>
              </a:solidFill>
            </a:endParaRPr>
          </a:p>
        </p:txBody>
      </p:sp>
      <p:pic>
        <p:nvPicPr>
          <p:cNvPr id="3" name="Picture 2"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924" y="3453672"/>
            <a:ext cx="4101216" cy="3062822"/>
          </a:xfrm>
          <a:prstGeom prst="rect">
            <a:avLst/>
          </a:prstGeom>
        </p:spPr>
      </p:pic>
      <p:sp>
        <p:nvSpPr>
          <p:cNvPr id="5" name="TextBox 4"/>
          <p:cNvSpPr txBox="1"/>
          <p:nvPr/>
        </p:nvSpPr>
        <p:spPr>
          <a:xfrm>
            <a:off x="4439923" y="1269951"/>
            <a:ext cx="4269156" cy="1938992"/>
          </a:xfrm>
          <a:prstGeom prst="rect">
            <a:avLst/>
          </a:prstGeom>
          <a:noFill/>
        </p:spPr>
        <p:txBody>
          <a:bodyPr wrap="square" rtlCol="0">
            <a:spAutoFit/>
          </a:bodyPr>
          <a:lstStyle/>
          <a:p>
            <a:r>
              <a:rPr lang="en-US" sz="2400" dirty="0" smtClean="0"/>
              <a:t>This famous sculpture was built around the same time as the pyramids.  It is a half-human/half-lion sculpture that was built to guard one of the pyramids.</a:t>
            </a:r>
            <a:endParaRPr lang="en-US" sz="2400" dirty="0"/>
          </a:p>
        </p:txBody>
      </p:sp>
      <p:pic>
        <p:nvPicPr>
          <p:cNvPr id="6" name="Picture 5" descr="images-1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54" y="1099200"/>
            <a:ext cx="3607436" cy="2945433"/>
          </a:xfrm>
          <a:prstGeom prst="rect">
            <a:avLst/>
          </a:prstGeom>
        </p:spPr>
      </p:pic>
    </p:spTree>
    <p:extLst>
      <p:ext uri="{BB962C8B-B14F-4D97-AF65-F5344CB8AC3E}">
        <p14:creationId xmlns:p14="http://schemas.microsoft.com/office/powerpoint/2010/main" val="305485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BB17">
            <a:alpha val="7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8594"/>
          </a:xfrm>
        </p:spPr>
        <p:txBody>
          <a:bodyPr>
            <a:normAutofit/>
          </a:bodyPr>
          <a:lstStyle/>
          <a:p>
            <a:r>
              <a:rPr lang="en-US" sz="3600" dirty="0" smtClean="0">
                <a:solidFill>
                  <a:srgbClr val="0000FF"/>
                </a:solidFill>
              </a:rPr>
              <a:t>Mummies</a:t>
            </a:r>
            <a:endParaRPr lang="en-US" sz="3600" dirty="0">
              <a:solidFill>
                <a:srgbClr val="0000FF"/>
              </a:solidFill>
            </a:endParaRPr>
          </a:p>
        </p:txBody>
      </p:sp>
      <p:sp>
        <p:nvSpPr>
          <p:cNvPr id="11" name="TextBox 10"/>
          <p:cNvSpPr txBox="1"/>
          <p:nvPr/>
        </p:nvSpPr>
        <p:spPr>
          <a:xfrm>
            <a:off x="704412" y="1558090"/>
            <a:ext cx="5336446" cy="3416320"/>
          </a:xfrm>
          <a:prstGeom prst="rect">
            <a:avLst/>
          </a:prstGeom>
          <a:noFill/>
        </p:spPr>
        <p:txBody>
          <a:bodyPr wrap="square" rtlCol="0">
            <a:spAutoFit/>
          </a:bodyPr>
          <a:lstStyle/>
          <a:p>
            <a:pPr marL="285750" indent="-285750">
              <a:buFont typeface="Arial"/>
              <a:buChar char="•"/>
            </a:pPr>
            <a:r>
              <a:rPr lang="en-US" sz="2400" dirty="0" smtClean="0"/>
              <a:t>Ancient Egyptians believed in life after death.  When their loved ones died, they preserved the bodies by a process called mummification so that the person could be ready to move on to the after life.</a:t>
            </a:r>
          </a:p>
          <a:p>
            <a:pPr marL="742950" lvl="1" indent="-285750">
              <a:buFont typeface="Arial"/>
              <a:buChar char="•"/>
            </a:pPr>
            <a:endParaRPr lang="en-US" sz="2400" dirty="0"/>
          </a:p>
          <a:p>
            <a:pPr marL="285750" indent="-285750">
              <a:buFont typeface="Arial"/>
              <a:buChar char="•"/>
            </a:pPr>
            <a:r>
              <a:rPr lang="en-US" sz="2400" dirty="0" smtClean="0"/>
              <a:t>Mummification was a process that took about 70 days to complete!</a:t>
            </a:r>
          </a:p>
        </p:txBody>
      </p:sp>
      <p:pic>
        <p:nvPicPr>
          <p:cNvPr id="12" name="Picture 11" descr="gifmumm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858" y="789718"/>
            <a:ext cx="3274264" cy="5101146"/>
          </a:xfrm>
          <a:prstGeom prst="rect">
            <a:avLst/>
          </a:prstGeom>
        </p:spPr>
      </p:pic>
    </p:spTree>
    <p:extLst>
      <p:ext uri="{BB962C8B-B14F-4D97-AF65-F5344CB8AC3E}">
        <p14:creationId xmlns:p14="http://schemas.microsoft.com/office/powerpoint/2010/main" val="482405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5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1626" y="688331"/>
            <a:ext cx="7620445" cy="4955202"/>
          </a:xfrm>
          <a:prstGeom prst="rect">
            <a:avLst/>
          </a:prstGeom>
          <a:noFill/>
        </p:spPr>
        <p:txBody>
          <a:bodyPr wrap="square" rtlCol="0">
            <a:spAutoFit/>
          </a:bodyPr>
          <a:lstStyle/>
          <a:p>
            <a:r>
              <a:rPr lang="en-US" sz="2800" dirty="0" smtClean="0"/>
              <a:t>Making mummies involved many steps, including:</a:t>
            </a:r>
          </a:p>
          <a:p>
            <a:endParaRPr lang="en-US" sz="2400" dirty="0"/>
          </a:p>
          <a:p>
            <a:pPr marL="285750" indent="-285750">
              <a:buFont typeface="Arial"/>
              <a:buChar char="•"/>
            </a:pPr>
            <a:r>
              <a:rPr lang="en-US" sz="2400" dirty="0" smtClean="0"/>
              <a:t>Cleaning the body thoroughly</a:t>
            </a:r>
          </a:p>
          <a:p>
            <a:pPr marL="285750" indent="-285750">
              <a:buFont typeface="Arial"/>
              <a:buChar char="•"/>
            </a:pPr>
            <a:r>
              <a:rPr lang="en-US" sz="2400" dirty="0" smtClean="0"/>
              <a:t>Removing the organs, except for the heart, which was believed to be the center of thinking and feelings</a:t>
            </a:r>
          </a:p>
          <a:p>
            <a:pPr marL="285750" indent="-285750">
              <a:buFont typeface="Arial"/>
              <a:buChar char="•"/>
            </a:pPr>
            <a:r>
              <a:rPr lang="en-US" sz="2400" dirty="0" smtClean="0"/>
              <a:t>Stuffing the body</a:t>
            </a:r>
          </a:p>
          <a:p>
            <a:pPr marL="285750" indent="-285750">
              <a:buFont typeface="Arial"/>
              <a:buChar char="•"/>
            </a:pPr>
            <a:r>
              <a:rPr lang="en-US" sz="2400" dirty="0" smtClean="0"/>
              <a:t>Drying the body with a salt substance called </a:t>
            </a:r>
            <a:r>
              <a:rPr lang="en-US" sz="2400" dirty="0" err="1" smtClean="0"/>
              <a:t>Natron</a:t>
            </a:r>
            <a:endParaRPr lang="en-US" sz="2400" dirty="0" smtClean="0"/>
          </a:p>
          <a:p>
            <a:pPr marL="285750" indent="-285750">
              <a:buFont typeface="Arial"/>
              <a:buChar char="•"/>
            </a:pPr>
            <a:r>
              <a:rPr lang="en-US" sz="2400" dirty="0" smtClean="0"/>
              <a:t>Using special oils and herbs to help preserve the body</a:t>
            </a:r>
          </a:p>
          <a:p>
            <a:pPr marL="285750" indent="-285750">
              <a:buFont typeface="Arial"/>
              <a:buChar char="•"/>
            </a:pPr>
            <a:r>
              <a:rPr lang="en-US" sz="2400" dirty="0" smtClean="0"/>
              <a:t>Wrapping the body with linen strips and a cloth sheet called a shroud</a:t>
            </a:r>
          </a:p>
          <a:p>
            <a:pPr marL="285750" indent="-285750">
              <a:buFont typeface="Arial"/>
              <a:buChar char="•"/>
            </a:pPr>
            <a:r>
              <a:rPr lang="en-US" sz="2400" dirty="0" smtClean="0"/>
              <a:t>Putting the body into a coffin,</a:t>
            </a:r>
          </a:p>
          <a:p>
            <a:r>
              <a:rPr lang="en-US" sz="2400" dirty="0" smtClean="0"/>
              <a:t>	usually a stone coffin called </a:t>
            </a:r>
          </a:p>
          <a:p>
            <a:r>
              <a:rPr lang="en-US" sz="2400" dirty="0"/>
              <a:t>	</a:t>
            </a:r>
            <a:r>
              <a:rPr lang="en-US" sz="2400" dirty="0" smtClean="0"/>
              <a:t>a “sarcophagus.”</a:t>
            </a:r>
          </a:p>
        </p:txBody>
      </p:sp>
      <p:pic>
        <p:nvPicPr>
          <p:cNvPr id="4" name="Picture 3" descr="anub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959" y="4535538"/>
            <a:ext cx="3469168" cy="2070339"/>
          </a:xfrm>
          <a:prstGeom prst="rect">
            <a:avLst/>
          </a:prstGeom>
        </p:spPr>
      </p:pic>
    </p:spTree>
    <p:extLst>
      <p:ext uri="{BB962C8B-B14F-4D97-AF65-F5344CB8AC3E}">
        <p14:creationId xmlns:p14="http://schemas.microsoft.com/office/powerpoint/2010/main" val="802609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77000"/>
          </a:schemeClr>
        </a:solidFill>
        <a:effectLst/>
      </p:bgPr>
    </p:bg>
    <p:spTree>
      <p:nvGrpSpPr>
        <p:cNvPr id="1" name=""/>
        <p:cNvGrpSpPr/>
        <p:nvPr/>
      </p:nvGrpSpPr>
      <p:grpSpPr>
        <a:xfrm>
          <a:off x="0" y="0"/>
          <a:ext cx="0" cy="0"/>
          <a:chOff x="0" y="0"/>
          <a:chExt cx="0" cy="0"/>
        </a:xfrm>
      </p:grpSpPr>
      <p:pic>
        <p:nvPicPr>
          <p:cNvPr id="7" name="Picture 6" descr="images-1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11" y="2173773"/>
            <a:ext cx="2527300" cy="3213100"/>
          </a:xfrm>
          <a:prstGeom prst="rect">
            <a:avLst/>
          </a:prstGeom>
        </p:spPr>
      </p:pic>
      <p:pic>
        <p:nvPicPr>
          <p:cNvPr id="8" name="Picture 7" descr="sarc-gold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28" y="805992"/>
            <a:ext cx="1651000" cy="5486400"/>
          </a:xfrm>
          <a:prstGeom prst="rect">
            <a:avLst/>
          </a:prstGeom>
        </p:spPr>
      </p:pic>
      <p:sp>
        <p:nvSpPr>
          <p:cNvPr id="10" name="TextBox 9"/>
          <p:cNvSpPr txBox="1"/>
          <p:nvPr/>
        </p:nvSpPr>
        <p:spPr>
          <a:xfrm>
            <a:off x="569911" y="366216"/>
            <a:ext cx="6154011" cy="1569660"/>
          </a:xfrm>
          <a:prstGeom prst="rect">
            <a:avLst/>
          </a:prstGeom>
          <a:noFill/>
        </p:spPr>
        <p:txBody>
          <a:bodyPr wrap="square" rtlCol="0">
            <a:spAutoFit/>
          </a:bodyPr>
          <a:lstStyle/>
          <a:p>
            <a:pPr marL="285750" indent="-285750">
              <a:buFont typeface="Arial"/>
              <a:buChar char="•"/>
            </a:pPr>
            <a:r>
              <a:rPr lang="en-US" sz="2400" dirty="0" smtClean="0"/>
              <a:t>If you were a </a:t>
            </a:r>
            <a:r>
              <a:rPr lang="en-US" sz="2400" dirty="0" err="1" smtClean="0"/>
              <a:t>pharoah</a:t>
            </a:r>
            <a:r>
              <a:rPr lang="en-US" sz="2400" dirty="0" smtClean="0"/>
              <a:t> or were rich, you probably had decorative masks and coffins made for you from precious materials like gold and silver.</a:t>
            </a:r>
          </a:p>
        </p:txBody>
      </p:sp>
      <p:sp>
        <p:nvSpPr>
          <p:cNvPr id="11" name="TextBox 10"/>
          <p:cNvSpPr txBox="1"/>
          <p:nvPr/>
        </p:nvSpPr>
        <p:spPr>
          <a:xfrm>
            <a:off x="3329942" y="1945651"/>
            <a:ext cx="3276578" cy="4524315"/>
          </a:xfrm>
          <a:prstGeom prst="rect">
            <a:avLst/>
          </a:prstGeom>
          <a:noFill/>
        </p:spPr>
        <p:txBody>
          <a:bodyPr wrap="square" rtlCol="0">
            <a:spAutoFit/>
          </a:bodyPr>
          <a:lstStyle/>
          <a:p>
            <a:pPr marL="285750" indent="-285750">
              <a:buFont typeface="Arial"/>
              <a:buChar char="•"/>
            </a:pPr>
            <a:r>
              <a:rPr lang="en-US" sz="2400" dirty="0" smtClean="0"/>
              <a:t>You were then buried in a tomb, often with items that were important to you, like jewels, household goods, and furniture.</a:t>
            </a:r>
          </a:p>
          <a:p>
            <a:endParaRPr lang="en-US" sz="2400" dirty="0" smtClean="0"/>
          </a:p>
          <a:p>
            <a:pPr marL="285750" indent="-285750">
              <a:buFont typeface="Arial"/>
              <a:buChar char="•"/>
            </a:pPr>
            <a:r>
              <a:rPr lang="en-US" sz="2400" dirty="0" smtClean="0"/>
              <a:t>The pyramids served as the tombs of Egyptian </a:t>
            </a:r>
            <a:r>
              <a:rPr lang="en-US" sz="2400" dirty="0" err="1" smtClean="0"/>
              <a:t>pharoahs</a:t>
            </a:r>
            <a:r>
              <a:rPr lang="en-US" sz="2400" dirty="0" smtClean="0"/>
              <a:t>, to protect their bodies from robbers.</a:t>
            </a:r>
          </a:p>
        </p:txBody>
      </p:sp>
      <p:sp>
        <p:nvSpPr>
          <p:cNvPr id="15" name="TextBox 14"/>
          <p:cNvSpPr txBox="1"/>
          <p:nvPr/>
        </p:nvSpPr>
        <p:spPr>
          <a:xfrm>
            <a:off x="405570" y="5530327"/>
            <a:ext cx="2817643" cy="707886"/>
          </a:xfrm>
          <a:prstGeom prst="rect">
            <a:avLst/>
          </a:prstGeom>
          <a:noFill/>
        </p:spPr>
        <p:txBody>
          <a:bodyPr wrap="square" rtlCol="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King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Tutankhamun’s</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mask</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83972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Hieroglyphics</a:t>
            </a:r>
            <a:endParaRPr lang="en-US" sz="3600" dirty="0"/>
          </a:p>
        </p:txBody>
      </p:sp>
      <p:pic>
        <p:nvPicPr>
          <p:cNvPr id="4" name="Content Placeholder 3" descr="images-13.jpeg"/>
          <p:cNvPicPr>
            <a:picLocks noGrp="1" noChangeAspect="1"/>
          </p:cNvPicPr>
          <p:nvPr>
            <p:ph idx="1"/>
          </p:nvPr>
        </p:nvPicPr>
        <p:blipFill>
          <a:blip r:embed="rId2">
            <a:extLst>
              <a:ext uri="{28A0092B-C50C-407E-A947-70E740481C1C}">
                <a14:useLocalDpi xmlns:a14="http://schemas.microsoft.com/office/drawing/2010/main" val="0"/>
              </a:ext>
            </a:extLst>
          </a:blip>
          <a:srcRect t="13289" b="13289"/>
          <a:stretch>
            <a:fillRect/>
          </a:stretch>
        </p:blipFill>
        <p:spPr>
          <a:xfrm>
            <a:off x="770706" y="1417638"/>
            <a:ext cx="3897340" cy="2529813"/>
          </a:xfrm>
        </p:spPr>
      </p:pic>
      <p:sp>
        <p:nvSpPr>
          <p:cNvPr id="5" name="TextBox 4"/>
          <p:cNvSpPr txBox="1"/>
          <p:nvPr/>
        </p:nvSpPr>
        <p:spPr>
          <a:xfrm>
            <a:off x="770706" y="4388402"/>
            <a:ext cx="7641935" cy="1938992"/>
          </a:xfrm>
          <a:prstGeom prst="rect">
            <a:avLst/>
          </a:prstGeom>
          <a:noFill/>
        </p:spPr>
        <p:txBody>
          <a:bodyPr wrap="square" rtlCol="0">
            <a:spAutoFit/>
          </a:bodyPr>
          <a:lstStyle/>
          <a:p>
            <a:r>
              <a:rPr lang="en-US" sz="2400" dirty="0" smtClean="0"/>
              <a:t>Ancient Egyptian writing was made up of more than 2,000 picture symbols called hieroglyphics.  Hieroglyphs depicted common Egyptian objects.  A hieroglyph could represent the whole object, the sound of the object, an idea related to the object, or a syllable or group of sounds.  </a:t>
            </a:r>
            <a:endParaRPr lang="en-US" sz="2400" dirty="0"/>
          </a:p>
        </p:txBody>
      </p:sp>
      <p:pic>
        <p:nvPicPr>
          <p:cNvPr id="6" name="Picture 5" descr="images-1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385" y="1417638"/>
            <a:ext cx="3436456" cy="2529814"/>
          </a:xfrm>
          <a:prstGeom prst="rect">
            <a:avLst/>
          </a:prstGeom>
        </p:spPr>
      </p:pic>
    </p:spTree>
    <p:extLst>
      <p:ext uri="{BB962C8B-B14F-4D97-AF65-F5344CB8AC3E}">
        <p14:creationId xmlns:p14="http://schemas.microsoft.com/office/powerpoint/2010/main" val="28103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BB17">
            <a:alpha val="88000"/>
          </a:srgbClr>
        </a:solidFill>
        <a:effectLst/>
      </p:bgPr>
    </p:bg>
    <p:spTree>
      <p:nvGrpSpPr>
        <p:cNvPr id="1" name=""/>
        <p:cNvGrpSpPr/>
        <p:nvPr/>
      </p:nvGrpSpPr>
      <p:grpSpPr>
        <a:xfrm>
          <a:off x="0" y="0"/>
          <a:ext cx="0" cy="0"/>
          <a:chOff x="0" y="0"/>
          <a:chExt cx="0" cy="0"/>
        </a:xfrm>
      </p:grpSpPr>
      <p:pic>
        <p:nvPicPr>
          <p:cNvPr id="2" name="Picture 1" descr="Sc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859" y="202766"/>
            <a:ext cx="6222296" cy="6424456"/>
          </a:xfrm>
          <a:prstGeom prst="rect">
            <a:avLst/>
          </a:prstGeom>
        </p:spPr>
      </p:pic>
    </p:spTree>
    <p:extLst>
      <p:ext uri="{BB962C8B-B14F-4D97-AF65-F5344CB8AC3E}">
        <p14:creationId xmlns:p14="http://schemas.microsoft.com/office/powerpoint/2010/main" val="1440266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220px-Rosetta_St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586" y="1292731"/>
            <a:ext cx="3746184" cy="4297568"/>
          </a:xfrm>
          <a:prstGeom prst="rect">
            <a:avLst/>
          </a:prstGeom>
        </p:spPr>
      </p:pic>
      <p:sp>
        <p:nvSpPr>
          <p:cNvPr id="6" name="TextBox 5"/>
          <p:cNvSpPr txBox="1"/>
          <p:nvPr/>
        </p:nvSpPr>
        <p:spPr>
          <a:xfrm>
            <a:off x="245477" y="1193674"/>
            <a:ext cx="4514633" cy="5262979"/>
          </a:xfrm>
          <a:prstGeom prst="rect">
            <a:avLst/>
          </a:prstGeom>
          <a:noFill/>
        </p:spPr>
        <p:txBody>
          <a:bodyPr wrap="square" rtlCol="0">
            <a:spAutoFit/>
          </a:bodyPr>
          <a:lstStyle/>
          <a:p>
            <a:pPr marL="342900" indent="-342900">
              <a:buFont typeface="Arial"/>
              <a:buChar char="•"/>
            </a:pPr>
            <a:r>
              <a:rPr lang="en-US" sz="2400" dirty="0" smtClean="0"/>
              <a:t>Hieroglyphics were a mystery until the Rosetta Stone was discovered near the mouth of the Nile in 1799.  </a:t>
            </a:r>
          </a:p>
          <a:p>
            <a:endParaRPr lang="en-US" sz="2400" dirty="0" smtClean="0"/>
          </a:p>
          <a:p>
            <a:pPr marL="342900" indent="-342900">
              <a:buFont typeface="Arial"/>
              <a:buChar char="•"/>
            </a:pPr>
            <a:r>
              <a:rPr lang="en-US" sz="2400" dirty="0" smtClean="0"/>
              <a:t>This stone had three languages carved into it:  Hieroglyphics, Egyptian </a:t>
            </a:r>
            <a:r>
              <a:rPr lang="en-US" sz="2400" dirty="0" err="1" smtClean="0"/>
              <a:t>Demontic</a:t>
            </a:r>
            <a:r>
              <a:rPr lang="en-US" sz="2400" dirty="0" smtClean="0"/>
              <a:t>, and Greek. </a:t>
            </a:r>
          </a:p>
          <a:p>
            <a:endParaRPr lang="en-US" sz="2400" dirty="0" smtClean="0"/>
          </a:p>
          <a:p>
            <a:pPr marL="342900" indent="-342900">
              <a:buFont typeface="Arial"/>
              <a:buChar char="•"/>
            </a:pPr>
            <a:r>
              <a:rPr lang="en-US" sz="2400" dirty="0" smtClean="0"/>
              <a:t>With these different languages found together, people were able to figure out how to translate hieroglyphic characters.</a:t>
            </a:r>
            <a:endParaRPr lang="en-US" sz="2400" dirty="0"/>
          </a:p>
        </p:txBody>
      </p:sp>
      <p:sp>
        <p:nvSpPr>
          <p:cNvPr id="7" name="TextBox 6"/>
          <p:cNvSpPr txBox="1"/>
          <p:nvPr/>
        </p:nvSpPr>
        <p:spPr>
          <a:xfrm>
            <a:off x="2017177" y="293327"/>
            <a:ext cx="5101642" cy="646331"/>
          </a:xfrm>
          <a:prstGeom prst="rect">
            <a:avLst/>
          </a:prstGeom>
          <a:noFill/>
        </p:spPr>
        <p:txBody>
          <a:bodyPr wrap="square" rtlCol="0">
            <a:spAutoFit/>
          </a:bodyPr>
          <a:lstStyle/>
          <a:p>
            <a:pPr algn="ctr"/>
            <a:r>
              <a:rPr lang="en-US" sz="3600" dirty="0" smtClean="0">
                <a:solidFill>
                  <a:srgbClr val="008000"/>
                </a:solidFill>
              </a:rPr>
              <a:t>The Rosetta Stone</a:t>
            </a:r>
            <a:endParaRPr lang="en-US" sz="3600" dirty="0">
              <a:solidFill>
                <a:srgbClr val="008000"/>
              </a:solidFill>
            </a:endParaRPr>
          </a:p>
        </p:txBody>
      </p:sp>
    </p:spTree>
    <p:extLst>
      <p:ext uri="{BB962C8B-B14F-4D97-AF65-F5344CB8AC3E}">
        <p14:creationId xmlns:p14="http://schemas.microsoft.com/office/powerpoint/2010/main" val="103869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87406"/>
          </a:xfrm>
        </p:spPr>
        <p:txBody>
          <a:bodyPr>
            <a:normAutofit/>
          </a:bodyPr>
          <a:lstStyle/>
          <a:p>
            <a:r>
              <a:rPr lang="en-US" sz="4000" dirty="0" smtClean="0">
                <a:solidFill>
                  <a:schemeClr val="accent2">
                    <a:lumMod val="75000"/>
                  </a:schemeClr>
                </a:solidFill>
              </a:rPr>
              <a:t>Basic Facts</a:t>
            </a:r>
            <a:endParaRPr lang="en-US" sz="4000" dirty="0">
              <a:solidFill>
                <a:schemeClr val="accent2">
                  <a:lumMod val="75000"/>
                </a:schemeClr>
              </a:solidFill>
            </a:endParaRPr>
          </a:p>
        </p:txBody>
      </p:sp>
      <p:sp>
        <p:nvSpPr>
          <p:cNvPr id="4" name="Content Placeholder 3"/>
          <p:cNvSpPr>
            <a:spLocks noGrp="1"/>
          </p:cNvSpPr>
          <p:nvPr>
            <p:ph idx="1"/>
          </p:nvPr>
        </p:nvSpPr>
        <p:spPr>
          <a:xfrm>
            <a:off x="457200" y="1462044"/>
            <a:ext cx="8229600" cy="4664119"/>
          </a:xfrm>
        </p:spPr>
        <p:txBody>
          <a:bodyPr>
            <a:normAutofit/>
          </a:bodyPr>
          <a:lstStyle/>
          <a:p>
            <a:r>
              <a:rPr lang="en-US" sz="2800" dirty="0" smtClean="0"/>
              <a:t>Size:  386,000 square miles (about the size of Texas and New Mexico put together)</a:t>
            </a:r>
          </a:p>
          <a:p>
            <a:r>
              <a:rPr lang="en-US" sz="2800" dirty="0" smtClean="0"/>
              <a:t>Capital City:  Cairo</a:t>
            </a:r>
          </a:p>
          <a:p>
            <a:r>
              <a:rPr lang="en-US" sz="2800" dirty="0" smtClean="0"/>
              <a:t>Other big cities:  Alexandria, Giza, </a:t>
            </a:r>
            <a:r>
              <a:rPr lang="en-US" sz="2800" dirty="0"/>
              <a:t>Shubra el </a:t>
            </a:r>
            <a:r>
              <a:rPr lang="en-US" sz="2800" dirty="0" err="1" smtClean="0"/>
              <a:t>Khema</a:t>
            </a:r>
            <a:endParaRPr lang="en-US" sz="2800" dirty="0"/>
          </a:p>
          <a:p>
            <a:r>
              <a:rPr lang="en-US" sz="2800" dirty="0" smtClean="0"/>
              <a:t>Population:  82,079,636 (compared with U.S. population of about 311,800,000)</a:t>
            </a:r>
          </a:p>
          <a:p>
            <a:pPr marL="0" indent="0">
              <a:buNone/>
            </a:pPr>
            <a:r>
              <a:rPr lang="en-US" sz="2800" dirty="0"/>
              <a:t>	</a:t>
            </a:r>
            <a:r>
              <a:rPr lang="en-US" sz="2800" dirty="0" smtClean="0"/>
              <a:t>* Nearly all of Egypt’s people live in Cairo, Alexandria, and the surrounding areas of the Nile River and Suez Canal</a:t>
            </a:r>
          </a:p>
          <a:p>
            <a:pPr marL="0" indent="0">
              <a:buNone/>
            </a:pPr>
            <a:endParaRPr lang="en-US" sz="2800" dirty="0"/>
          </a:p>
        </p:txBody>
      </p:sp>
    </p:spTree>
    <p:extLst>
      <p:ext uri="{BB962C8B-B14F-4D97-AF65-F5344CB8AC3E}">
        <p14:creationId xmlns:p14="http://schemas.microsoft.com/office/powerpoint/2010/main" val="1695432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821813" y="586952"/>
            <a:ext cx="7545734" cy="830997"/>
          </a:xfrm>
          <a:prstGeom prst="rect">
            <a:avLst/>
          </a:prstGeom>
          <a:noFill/>
        </p:spPr>
        <p:txBody>
          <a:bodyPr wrap="square" rtlCol="0">
            <a:spAutoFit/>
          </a:bodyPr>
          <a:lstStyle/>
          <a:p>
            <a:r>
              <a:rPr lang="en-US" sz="2400" dirty="0" smtClean="0"/>
              <a:t>The Ancient Egyptians were also very good at math. They developed a number system using hieroglyphics.  </a:t>
            </a:r>
            <a:endParaRPr lang="en-US" sz="2400" dirty="0"/>
          </a:p>
        </p:txBody>
      </p:sp>
      <p:pic>
        <p:nvPicPr>
          <p:cNvPr id="3" name="Picture 2" descr="numb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08" y="1835558"/>
            <a:ext cx="3565234" cy="2390495"/>
          </a:xfrm>
          <a:prstGeom prst="rect">
            <a:avLst/>
          </a:prstGeom>
        </p:spPr>
      </p:pic>
      <p:pic>
        <p:nvPicPr>
          <p:cNvPr id="4" name="Picture 3" descr="numexam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874" y="2149750"/>
            <a:ext cx="2897811" cy="1660102"/>
          </a:xfrm>
          <a:prstGeom prst="rect">
            <a:avLst/>
          </a:prstGeom>
        </p:spPr>
      </p:pic>
      <p:sp>
        <p:nvSpPr>
          <p:cNvPr id="5" name="TextBox 4"/>
          <p:cNvSpPr txBox="1"/>
          <p:nvPr/>
        </p:nvSpPr>
        <p:spPr>
          <a:xfrm>
            <a:off x="821813" y="4748975"/>
            <a:ext cx="7065457" cy="1569660"/>
          </a:xfrm>
          <a:prstGeom prst="rect">
            <a:avLst/>
          </a:prstGeom>
          <a:noFill/>
        </p:spPr>
        <p:txBody>
          <a:bodyPr wrap="square" rtlCol="0">
            <a:spAutoFit/>
          </a:bodyPr>
          <a:lstStyle/>
          <a:p>
            <a:r>
              <a:rPr lang="en-US" sz="2400" dirty="0" smtClean="0"/>
              <a:t>They used fractions and did multiplication, division, and more difficult math like algebra and geometry.  The pyramids themselves are proof of their high level of skill in mathematics!</a:t>
            </a:r>
          </a:p>
        </p:txBody>
      </p:sp>
    </p:spTree>
    <p:extLst>
      <p:ext uri="{BB962C8B-B14F-4D97-AF65-F5344CB8AC3E}">
        <p14:creationId xmlns:p14="http://schemas.microsoft.com/office/powerpoint/2010/main" val="235572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Modern Egyptian Language</a:t>
            </a:r>
            <a:endParaRPr lang="en-US" sz="3600" dirty="0">
              <a:solidFill>
                <a:srgbClr val="800000"/>
              </a:solidFill>
            </a:endParaRPr>
          </a:p>
        </p:txBody>
      </p:sp>
      <p:sp>
        <p:nvSpPr>
          <p:cNvPr id="3" name="Content Placeholder 2"/>
          <p:cNvSpPr>
            <a:spLocks noGrp="1"/>
          </p:cNvSpPr>
          <p:nvPr>
            <p:ph idx="1"/>
          </p:nvPr>
        </p:nvSpPr>
        <p:spPr>
          <a:xfrm>
            <a:off x="457201" y="1408106"/>
            <a:ext cx="3779937" cy="4247976"/>
          </a:xfrm>
        </p:spPr>
        <p:txBody>
          <a:bodyPr>
            <a:normAutofit lnSpcReduction="10000"/>
          </a:bodyPr>
          <a:lstStyle/>
          <a:p>
            <a:r>
              <a:rPr lang="en-US" sz="2400" dirty="0" smtClean="0"/>
              <a:t>Today, Egypt’s official spoken and written language is Arabic.   English is also used, especially for government and business purposes.</a:t>
            </a:r>
          </a:p>
          <a:p>
            <a:endParaRPr lang="en-US" sz="2400" dirty="0" smtClean="0"/>
          </a:p>
          <a:p>
            <a:r>
              <a:rPr lang="en-US" sz="2400" dirty="0" smtClean="0"/>
              <a:t>Arabic is a language widely used in the Middle East region, but has variations in different countries.  </a:t>
            </a:r>
          </a:p>
          <a:p>
            <a:pPr marL="0" indent="0">
              <a:buNone/>
            </a:pPr>
            <a:endParaRPr lang="en-US" sz="2400" dirty="0"/>
          </a:p>
          <a:p>
            <a:pPr marL="0" indent="0">
              <a:buNone/>
            </a:pPr>
            <a:endParaRPr lang="en-US" sz="2400" dirty="0" smtClean="0"/>
          </a:p>
        </p:txBody>
      </p:sp>
      <p:pic>
        <p:nvPicPr>
          <p:cNvPr id="6" name="Picture 5" descr="ArabicAlphabet-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886" y="1515403"/>
            <a:ext cx="4310914" cy="3959257"/>
          </a:xfrm>
          <a:prstGeom prst="rect">
            <a:avLst/>
          </a:prstGeom>
        </p:spPr>
      </p:pic>
    </p:spTree>
    <p:extLst>
      <p:ext uri="{BB962C8B-B14F-4D97-AF65-F5344CB8AC3E}">
        <p14:creationId xmlns:p14="http://schemas.microsoft.com/office/powerpoint/2010/main" val="289060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406"/>
            <a:ext cx="8229600" cy="960467"/>
          </a:xfrm>
        </p:spPr>
        <p:txBody>
          <a:bodyPr>
            <a:normAutofit/>
          </a:bodyPr>
          <a:lstStyle/>
          <a:p>
            <a:r>
              <a:rPr lang="en-US" sz="4000" dirty="0" smtClean="0">
                <a:solidFill>
                  <a:srgbClr val="0000FF"/>
                </a:solidFill>
              </a:rPr>
              <a:t>Egyptian Inventions</a:t>
            </a:r>
            <a:endParaRPr lang="en-US" sz="4000" dirty="0">
              <a:solidFill>
                <a:srgbClr val="0000FF"/>
              </a:solidFill>
            </a:endParaRPr>
          </a:p>
        </p:txBody>
      </p:sp>
      <p:sp>
        <p:nvSpPr>
          <p:cNvPr id="3" name="Content Placeholder 2"/>
          <p:cNvSpPr>
            <a:spLocks noGrp="1"/>
          </p:cNvSpPr>
          <p:nvPr>
            <p:ph idx="1"/>
          </p:nvPr>
        </p:nvSpPr>
        <p:spPr>
          <a:xfrm>
            <a:off x="457199" y="1109873"/>
            <a:ext cx="8229600" cy="1088528"/>
          </a:xfrm>
        </p:spPr>
        <p:txBody>
          <a:bodyPr>
            <a:normAutofit/>
          </a:bodyPr>
          <a:lstStyle/>
          <a:p>
            <a:pPr marL="0" indent="0">
              <a:buNone/>
            </a:pPr>
            <a:r>
              <a:rPr lang="en-US" sz="2400" dirty="0" smtClean="0"/>
              <a:t>Besides building pyramids and creating hieroglyphic writing, the Egyptians also made other important inventions:</a:t>
            </a:r>
          </a:p>
        </p:txBody>
      </p:sp>
      <p:pic>
        <p:nvPicPr>
          <p:cNvPr id="8" name="Picture 7" descr="1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474" y="2454527"/>
            <a:ext cx="5015325" cy="3895226"/>
          </a:xfrm>
          <a:prstGeom prst="rect">
            <a:avLst/>
          </a:prstGeom>
        </p:spPr>
      </p:pic>
      <p:sp>
        <p:nvSpPr>
          <p:cNvPr id="9" name="TextBox 8"/>
          <p:cNvSpPr txBox="1"/>
          <p:nvPr/>
        </p:nvSpPr>
        <p:spPr>
          <a:xfrm>
            <a:off x="330860" y="2817370"/>
            <a:ext cx="3116485" cy="2000548"/>
          </a:xfrm>
          <a:prstGeom prst="rect">
            <a:avLst/>
          </a:prstGeom>
          <a:noFill/>
        </p:spPr>
        <p:txBody>
          <a:bodyPr wrap="square" rtlCol="0">
            <a:spAutoFit/>
          </a:bodyPr>
          <a:lstStyle/>
          <a:p>
            <a:r>
              <a:rPr lang="en-US" sz="2800" dirty="0" smtClean="0">
                <a:solidFill>
                  <a:srgbClr val="FF0000"/>
                </a:solidFill>
              </a:rPr>
              <a:t>The Ox-drawn Plow </a:t>
            </a:r>
            <a:r>
              <a:rPr lang="en-US" sz="2400" dirty="0" smtClean="0"/>
              <a:t>– an invention used for loosening soil and preparing the ground to grow crops</a:t>
            </a:r>
          </a:p>
        </p:txBody>
      </p:sp>
    </p:spTree>
    <p:extLst>
      <p:ext uri="{BB962C8B-B14F-4D97-AF65-F5344CB8AC3E}">
        <p14:creationId xmlns:p14="http://schemas.microsoft.com/office/powerpoint/2010/main" val="259493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0000">
            <a:alpha val="83000"/>
          </a:srgbClr>
        </a:solidFill>
        <a:effectLst/>
      </p:bgPr>
    </p:bg>
    <p:spTree>
      <p:nvGrpSpPr>
        <p:cNvPr id="1" name=""/>
        <p:cNvGrpSpPr/>
        <p:nvPr/>
      </p:nvGrpSpPr>
      <p:grpSpPr>
        <a:xfrm>
          <a:off x="0" y="0"/>
          <a:ext cx="0" cy="0"/>
          <a:chOff x="0" y="0"/>
          <a:chExt cx="0" cy="0"/>
        </a:xfrm>
      </p:grpSpPr>
      <p:sp>
        <p:nvSpPr>
          <p:cNvPr id="4" name="TextBox 3"/>
          <p:cNvSpPr txBox="1"/>
          <p:nvPr/>
        </p:nvSpPr>
        <p:spPr>
          <a:xfrm>
            <a:off x="832485" y="928451"/>
            <a:ext cx="6916034" cy="954107"/>
          </a:xfrm>
          <a:prstGeom prst="rect">
            <a:avLst/>
          </a:prstGeom>
          <a:noFill/>
        </p:spPr>
        <p:txBody>
          <a:bodyPr wrap="square" rtlCol="0">
            <a:spAutoFit/>
          </a:bodyPr>
          <a:lstStyle/>
          <a:p>
            <a:r>
              <a:rPr lang="en-US" sz="2800" dirty="0" smtClean="0">
                <a:solidFill>
                  <a:srgbClr val="FCBB17"/>
                </a:solidFill>
              </a:rPr>
              <a:t>Papyrus</a:t>
            </a:r>
            <a:r>
              <a:rPr lang="en-US" sz="3200" dirty="0" smtClean="0"/>
              <a:t> </a:t>
            </a:r>
            <a:r>
              <a:rPr lang="en-US" sz="2400" dirty="0" smtClean="0"/>
              <a:t>– a flat sheet of material made from a reed-like plant which grew along the banks of the Nile River</a:t>
            </a:r>
            <a:endParaRPr lang="en-US" sz="2400" dirty="0"/>
          </a:p>
        </p:txBody>
      </p:sp>
      <p:pic>
        <p:nvPicPr>
          <p:cNvPr id="6" name="Picture 5" descr="10-egypt-inventions-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255" y="2017109"/>
            <a:ext cx="3924864" cy="2369023"/>
          </a:xfrm>
          <a:prstGeom prst="rect">
            <a:avLst/>
          </a:prstGeom>
        </p:spPr>
      </p:pic>
      <p:sp>
        <p:nvSpPr>
          <p:cNvPr id="7" name="TextBox 6"/>
          <p:cNvSpPr txBox="1"/>
          <p:nvPr/>
        </p:nvSpPr>
        <p:spPr>
          <a:xfrm>
            <a:off x="1163345" y="4620913"/>
            <a:ext cx="5848745" cy="1569660"/>
          </a:xfrm>
          <a:prstGeom prst="rect">
            <a:avLst/>
          </a:prstGeom>
          <a:noFill/>
        </p:spPr>
        <p:txBody>
          <a:bodyPr wrap="square" rtlCol="0">
            <a:spAutoFit/>
          </a:bodyPr>
          <a:lstStyle/>
          <a:p>
            <a:r>
              <a:rPr lang="en-US" sz="2400" dirty="0" smtClean="0"/>
              <a:t>The Egyptians used papyrus not only as paper for writing, but also for things like mats, baskets, rope, sandals, and sails for their boats</a:t>
            </a:r>
            <a:endParaRPr lang="en-US" sz="2400" dirty="0"/>
          </a:p>
        </p:txBody>
      </p:sp>
    </p:spTree>
    <p:extLst>
      <p:ext uri="{BB962C8B-B14F-4D97-AF65-F5344CB8AC3E}">
        <p14:creationId xmlns:p14="http://schemas.microsoft.com/office/powerpoint/2010/main" val="1134889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5662" y="608295"/>
            <a:ext cx="5485867" cy="2000548"/>
          </a:xfrm>
          <a:prstGeom prst="rect">
            <a:avLst/>
          </a:prstGeom>
          <a:noFill/>
        </p:spPr>
        <p:txBody>
          <a:bodyPr wrap="square" rtlCol="0">
            <a:spAutoFit/>
          </a:bodyPr>
          <a:lstStyle/>
          <a:p>
            <a:r>
              <a:rPr lang="en-US" sz="2800" dirty="0" smtClean="0">
                <a:solidFill>
                  <a:srgbClr val="FF0000"/>
                </a:solidFill>
              </a:rPr>
              <a:t>Cosmetics</a:t>
            </a:r>
            <a:r>
              <a:rPr lang="en-US" sz="2400" dirty="0" smtClean="0">
                <a:solidFill>
                  <a:srgbClr val="FF0000"/>
                </a:solidFill>
              </a:rPr>
              <a:t> </a:t>
            </a:r>
            <a:r>
              <a:rPr lang="en-US" sz="2400" dirty="0" smtClean="0"/>
              <a:t>– seen on both males and females in ancient Egyptian pictures, carvings, and statues.  Make-up was used for decorative as well as medical purposes, such as to ward off infection.</a:t>
            </a:r>
            <a:endParaRPr lang="en-US" sz="2400" dirty="0"/>
          </a:p>
        </p:txBody>
      </p:sp>
      <p:pic>
        <p:nvPicPr>
          <p:cNvPr id="3" name="Picture 2" descr="220px-Nefertiti_30-01-2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17" y="722819"/>
            <a:ext cx="2177271" cy="3065689"/>
          </a:xfrm>
          <a:prstGeom prst="rect">
            <a:avLst/>
          </a:prstGeom>
        </p:spPr>
      </p:pic>
      <p:pic>
        <p:nvPicPr>
          <p:cNvPr id="4" name="Picture 3" descr="seti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30" y="3495205"/>
            <a:ext cx="2017175" cy="2807810"/>
          </a:xfrm>
          <a:prstGeom prst="rect">
            <a:avLst/>
          </a:prstGeom>
        </p:spPr>
      </p:pic>
      <p:pic>
        <p:nvPicPr>
          <p:cNvPr id="6" name="Picture 5" descr="makeu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886" y="2805100"/>
            <a:ext cx="2972996" cy="2286971"/>
          </a:xfrm>
          <a:prstGeom prst="rect">
            <a:avLst/>
          </a:prstGeom>
        </p:spPr>
      </p:pic>
    </p:spTree>
    <p:extLst>
      <p:ext uri="{BB962C8B-B14F-4D97-AF65-F5344CB8AC3E}">
        <p14:creationId xmlns:p14="http://schemas.microsoft.com/office/powerpoint/2010/main" val="2525684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25232"/>
            <a:ext cx="8229600" cy="1143000"/>
          </a:xfrm>
        </p:spPr>
        <p:txBody>
          <a:bodyPr>
            <a:normAutofit/>
          </a:bodyPr>
          <a:lstStyle/>
          <a:p>
            <a:r>
              <a:rPr lang="en-US" sz="4000" dirty="0" smtClean="0">
                <a:solidFill>
                  <a:schemeClr val="accent6">
                    <a:lumMod val="50000"/>
                  </a:schemeClr>
                </a:solidFill>
              </a:rPr>
              <a:t>Egyptian Money</a:t>
            </a:r>
            <a:endParaRPr lang="en-US" sz="4000" dirty="0">
              <a:solidFill>
                <a:schemeClr val="accent6">
                  <a:lumMod val="50000"/>
                </a:schemeClr>
              </a:solidFill>
            </a:endParaRPr>
          </a:p>
        </p:txBody>
      </p:sp>
      <p:sp>
        <p:nvSpPr>
          <p:cNvPr id="7" name="TextBox 6"/>
          <p:cNvSpPr txBox="1"/>
          <p:nvPr/>
        </p:nvSpPr>
        <p:spPr>
          <a:xfrm>
            <a:off x="1910448" y="1241252"/>
            <a:ext cx="5037605" cy="1107996"/>
          </a:xfrm>
          <a:prstGeom prst="rect">
            <a:avLst/>
          </a:prstGeom>
          <a:noFill/>
        </p:spPr>
        <p:txBody>
          <a:bodyPr wrap="square" rtlCol="0">
            <a:spAutoFit/>
          </a:bodyPr>
          <a:lstStyle/>
          <a:p>
            <a:r>
              <a:rPr lang="en-US" sz="2400" dirty="0" smtClean="0"/>
              <a:t>1 Egyptian Pound (EGP) = 17 US cents</a:t>
            </a:r>
            <a:endParaRPr lang="en-US" sz="2400" dirty="0"/>
          </a:p>
          <a:p>
            <a:r>
              <a:rPr lang="en-US" sz="2400" dirty="0" smtClean="0"/>
              <a:t>6.04 EGP  = 1 US Dollar</a:t>
            </a:r>
          </a:p>
          <a:p>
            <a:endParaRPr lang="en-US" dirty="0"/>
          </a:p>
        </p:txBody>
      </p:sp>
      <p:pic>
        <p:nvPicPr>
          <p:cNvPr id="9" name="Picture 8" descr="Egypt_money_co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793" y="4610240"/>
            <a:ext cx="4013007" cy="1627605"/>
          </a:xfrm>
          <a:prstGeom prst="rect">
            <a:avLst/>
          </a:prstGeom>
        </p:spPr>
      </p:pic>
      <p:pic>
        <p:nvPicPr>
          <p:cNvPr id="10" name="Picture 9" descr="mone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10" y="2228700"/>
            <a:ext cx="3617806" cy="1851972"/>
          </a:xfrm>
          <a:prstGeom prst="rect">
            <a:avLst/>
          </a:prstGeom>
        </p:spPr>
      </p:pic>
      <p:pic>
        <p:nvPicPr>
          <p:cNvPr id="11" name="Picture 10" descr="money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93" y="2247408"/>
            <a:ext cx="4084206" cy="1786975"/>
          </a:xfrm>
          <a:prstGeom prst="rect">
            <a:avLst/>
          </a:prstGeom>
        </p:spPr>
      </p:pic>
      <p:sp>
        <p:nvSpPr>
          <p:cNvPr id="13" name="TextBox 12"/>
          <p:cNvSpPr txBox="1"/>
          <p:nvPr/>
        </p:nvSpPr>
        <p:spPr>
          <a:xfrm>
            <a:off x="567610" y="4529431"/>
            <a:ext cx="3610815" cy="2492990"/>
          </a:xfrm>
          <a:prstGeom prst="rect">
            <a:avLst/>
          </a:prstGeom>
          <a:noFill/>
        </p:spPr>
        <p:txBody>
          <a:bodyPr wrap="square" rtlCol="0">
            <a:spAutoFit/>
          </a:bodyPr>
          <a:lstStyle/>
          <a:p>
            <a:r>
              <a:rPr lang="en-US" sz="2400" dirty="0" smtClean="0"/>
              <a:t>Coins:  </a:t>
            </a:r>
            <a:r>
              <a:rPr lang="en-US" sz="2400" dirty="0" err="1" smtClean="0"/>
              <a:t>Piastres</a:t>
            </a:r>
            <a:r>
              <a:rPr lang="en-US" sz="2400" dirty="0" smtClean="0"/>
              <a:t>, Pounds</a:t>
            </a:r>
          </a:p>
          <a:p>
            <a:endParaRPr lang="en-US" sz="2400" dirty="0" smtClean="0"/>
          </a:p>
          <a:p>
            <a:r>
              <a:rPr lang="en-US" sz="2400" dirty="0" smtClean="0"/>
              <a:t>10, 20, 50 </a:t>
            </a:r>
            <a:r>
              <a:rPr lang="en-US" sz="2400" dirty="0" err="1" smtClean="0"/>
              <a:t>Piastre</a:t>
            </a:r>
            <a:r>
              <a:rPr lang="en-US" sz="2400" dirty="0" smtClean="0"/>
              <a:t> coins</a:t>
            </a:r>
          </a:p>
          <a:p>
            <a:r>
              <a:rPr lang="en-US" sz="2400" dirty="0" smtClean="0"/>
              <a:t>100 </a:t>
            </a:r>
            <a:r>
              <a:rPr lang="en-US" sz="2400" dirty="0" err="1" smtClean="0"/>
              <a:t>Piastre</a:t>
            </a:r>
            <a:r>
              <a:rPr lang="en-US" sz="2400" dirty="0" smtClean="0"/>
              <a:t> = 1 Egyptian Pound</a:t>
            </a:r>
          </a:p>
          <a:p>
            <a:endParaRPr lang="en-US" dirty="0"/>
          </a:p>
          <a:p>
            <a:endParaRPr lang="en-US" dirty="0"/>
          </a:p>
        </p:txBody>
      </p:sp>
    </p:spTree>
    <p:extLst>
      <p:ext uri="{BB962C8B-B14F-4D97-AF65-F5344CB8AC3E}">
        <p14:creationId xmlns:p14="http://schemas.microsoft.com/office/powerpoint/2010/main" val="2436048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578"/>
          </a:xfrm>
        </p:spPr>
        <p:txBody>
          <a:bodyPr>
            <a:normAutofit/>
          </a:bodyPr>
          <a:lstStyle/>
          <a:p>
            <a:r>
              <a:rPr lang="en-US" sz="4000" dirty="0" smtClean="0">
                <a:solidFill>
                  <a:srgbClr val="0000FF"/>
                </a:solidFill>
              </a:rPr>
              <a:t>Egyptian Food</a:t>
            </a:r>
            <a:endParaRPr lang="en-US" sz="4000" dirty="0">
              <a:solidFill>
                <a:srgbClr val="0000FF"/>
              </a:solidFill>
            </a:endParaRPr>
          </a:p>
        </p:txBody>
      </p:sp>
      <p:pic>
        <p:nvPicPr>
          <p:cNvPr id="3" name="Picture 2" descr="cairo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11" y="1294242"/>
            <a:ext cx="4171262" cy="3414994"/>
          </a:xfrm>
          <a:prstGeom prst="rect">
            <a:avLst/>
          </a:prstGeom>
        </p:spPr>
      </p:pic>
      <p:pic>
        <p:nvPicPr>
          <p:cNvPr id="4" name="Picture 3" descr="egypt_4_4min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324" y="1312639"/>
            <a:ext cx="2540000" cy="1689100"/>
          </a:xfrm>
          <a:prstGeom prst="rect">
            <a:avLst/>
          </a:prstGeom>
        </p:spPr>
      </p:pic>
      <p:sp>
        <p:nvSpPr>
          <p:cNvPr id="5" name="TextBox 4"/>
          <p:cNvSpPr txBox="1"/>
          <p:nvPr/>
        </p:nvSpPr>
        <p:spPr>
          <a:xfrm>
            <a:off x="5283081" y="3105510"/>
            <a:ext cx="3403719" cy="830997"/>
          </a:xfrm>
          <a:prstGeom prst="rect">
            <a:avLst/>
          </a:prstGeom>
          <a:noFill/>
        </p:spPr>
        <p:txBody>
          <a:bodyPr wrap="square" rtlCol="0">
            <a:spAutoFit/>
          </a:bodyPr>
          <a:lstStyle/>
          <a:p>
            <a:r>
              <a:rPr lang="en-US" sz="2400" dirty="0" smtClean="0"/>
              <a:t>Typical Egyptian dish with lentils, rice, and tomatoes</a:t>
            </a:r>
            <a:endParaRPr lang="en-US" sz="2400" dirty="0"/>
          </a:p>
        </p:txBody>
      </p:sp>
      <p:sp>
        <p:nvSpPr>
          <p:cNvPr id="6" name="TextBox 5"/>
          <p:cNvSpPr txBox="1"/>
          <p:nvPr/>
        </p:nvSpPr>
        <p:spPr>
          <a:xfrm>
            <a:off x="971233" y="4903972"/>
            <a:ext cx="3511382" cy="461665"/>
          </a:xfrm>
          <a:prstGeom prst="rect">
            <a:avLst/>
          </a:prstGeom>
          <a:noFill/>
        </p:spPr>
        <p:txBody>
          <a:bodyPr wrap="square" rtlCol="0">
            <a:spAutoFit/>
          </a:bodyPr>
          <a:lstStyle/>
          <a:p>
            <a:r>
              <a:rPr lang="en-US" sz="2400" dirty="0" smtClean="0"/>
              <a:t>A buffet given at home</a:t>
            </a:r>
            <a:endParaRPr lang="en-US" sz="2400" dirty="0"/>
          </a:p>
        </p:txBody>
      </p:sp>
      <p:pic>
        <p:nvPicPr>
          <p:cNvPr id="9" name="Picture 8" descr="Baba_Ghanou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044" y="4055374"/>
            <a:ext cx="3020280" cy="1693511"/>
          </a:xfrm>
          <a:prstGeom prst="rect">
            <a:avLst/>
          </a:prstGeom>
        </p:spPr>
      </p:pic>
      <p:sp>
        <p:nvSpPr>
          <p:cNvPr id="10" name="TextBox 9"/>
          <p:cNvSpPr txBox="1"/>
          <p:nvPr/>
        </p:nvSpPr>
        <p:spPr>
          <a:xfrm>
            <a:off x="2977737" y="5748885"/>
            <a:ext cx="6008837" cy="830997"/>
          </a:xfrm>
          <a:prstGeom prst="rect">
            <a:avLst/>
          </a:prstGeom>
          <a:noFill/>
        </p:spPr>
        <p:txBody>
          <a:bodyPr wrap="square" rtlCol="0">
            <a:spAutoFit/>
          </a:bodyPr>
          <a:lstStyle/>
          <a:p>
            <a:r>
              <a:rPr lang="en-US" sz="2400" dirty="0"/>
              <a:t>Baba </a:t>
            </a:r>
            <a:r>
              <a:rPr lang="en-US" sz="2400" dirty="0" err="1"/>
              <a:t>ghanoush</a:t>
            </a:r>
            <a:r>
              <a:rPr lang="en-US" sz="2400" dirty="0"/>
              <a:t>: Pita dip made of mashed eggplant mixed with spices, </a:t>
            </a:r>
            <a:r>
              <a:rPr lang="en-US" sz="2400" dirty="0" smtClean="0"/>
              <a:t>olive </a:t>
            </a:r>
            <a:r>
              <a:rPr lang="en-US" sz="2400" dirty="0"/>
              <a:t>oil and garlic</a:t>
            </a:r>
          </a:p>
        </p:txBody>
      </p:sp>
    </p:spTree>
    <p:extLst>
      <p:ext uri="{BB962C8B-B14F-4D97-AF65-F5344CB8AC3E}">
        <p14:creationId xmlns:p14="http://schemas.microsoft.com/office/powerpoint/2010/main" val="1847142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Picture 2" descr="Egyptian-food-kibbe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91" y="369768"/>
            <a:ext cx="3180523" cy="2636640"/>
          </a:xfrm>
          <a:prstGeom prst="rect">
            <a:avLst/>
          </a:prstGeom>
        </p:spPr>
      </p:pic>
      <p:pic>
        <p:nvPicPr>
          <p:cNvPr id="4" name="Picture 3" descr="Egyptian_food_kibbeh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523" y="785501"/>
            <a:ext cx="2999083" cy="2106102"/>
          </a:xfrm>
          <a:prstGeom prst="rect">
            <a:avLst/>
          </a:prstGeom>
        </p:spPr>
      </p:pic>
      <p:sp>
        <p:nvSpPr>
          <p:cNvPr id="5" name="TextBox 4"/>
          <p:cNvSpPr txBox="1"/>
          <p:nvPr/>
        </p:nvSpPr>
        <p:spPr>
          <a:xfrm>
            <a:off x="4023680" y="185102"/>
            <a:ext cx="4994913" cy="461665"/>
          </a:xfrm>
          <a:prstGeom prst="rect">
            <a:avLst/>
          </a:prstGeom>
          <a:noFill/>
        </p:spPr>
        <p:txBody>
          <a:bodyPr wrap="square" rtlCol="0">
            <a:spAutoFit/>
          </a:bodyPr>
          <a:lstStyle/>
          <a:p>
            <a:r>
              <a:rPr lang="en-US" sz="2400" dirty="0" smtClean="0"/>
              <a:t>Egyptian </a:t>
            </a:r>
            <a:r>
              <a:rPr lang="en-US" sz="2400" dirty="0" err="1" smtClean="0"/>
              <a:t>Kibbah</a:t>
            </a:r>
            <a:r>
              <a:rPr lang="en-US" sz="2400" dirty="0"/>
              <a:t> </a:t>
            </a:r>
            <a:r>
              <a:rPr lang="en-US" sz="2400" dirty="0" smtClean="0"/>
              <a:t>– a meat-filled pastry</a:t>
            </a:r>
            <a:endParaRPr lang="en-US" sz="2400" dirty="0"/>
          </a:p>
        </p:txBody>
      </p:sp>
      <p:pic>
        <p:nvPicPr>
          <p:cNvPr id="7" name="Picture 6" descr="6db6aaecd801bd3246b48c9eb20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044" y="3479024"/>
            <a:ext cx="2774952" cy="3133342"/>
          </a:xfrm>
          <a:prstGeom prst="rect">
            <a:avLst/>
          </a:prstGeom>
        </p:spPr>
      </p:pic>
      <p:pic>
        <p:nvPicPr>
          <p:cNvPr id="8" name="Picture 7" descr="Shish_taou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027" y="3479024"/>
            <a:ext cx="3358076" cy="2518557"/>
          </a:xfrm>
          <a:prstGeom prst="rect">
            <a:avLst/>
          </a:prstGeom>
        </p:spPr>
      </p:pic>
      <p:sp>
        <p:nvSpPr>
          <p:cNvPr id="9" name="TextBox 8"/>
          <p:cNvSpPr txBox="1"/>
          <p:nvPr/>
        </p:nvSpPr>
        <p:spPr>
          <a:xfrm>
            <a:off x="1067290" y="6150701"/>
            <a:ext cx="3728233" cy="461665"/>
          </a:xfrm>
          <a:prstGeom prst="rect">
            <a:avLst/>
          </a:prstGeom>
          <a:noFill/>
        </p:spPr>
        <p:txBody>
          <a:bodyPr wrap="square" rtlCol="0">
            <a:spAutoFit/>
          </a:bodyPr>
          <a:lstStyle/>
          <a:p>
            <a:r>
              <a:rPr lang="en-US" sz="2400" dirty="0" smtClean="0"/>
              <a:t>Chicken and Lamb Skewers</a:t>
            </a:r>
            <a:endParaRPr lang="en-US" sz="2400" dirty="0"/>
          </a:p>
        </p:txBody>
      </p:sp>
    </p:spTree>
    <p:extLst>
      <p:ext uri="{BB962C8B-B14F-4D97-AF65-F5344CB8AC3E}">
        <p14:creationId xmlns:p14="http://schemas.microsoft.com/office/powerpoint/2010/main" val="372196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6" name="Picture 5" descr="imag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81" y="3991273"/>
            <a:ext cx="3673615" cy="2563223"/>
          </a:xfrm>
          <a:prstGeom prst="rect">
            <a:avLst/>
          </a:prstGeom>
        </p:spPr>
      </p:pic>
      <p:pic>
        <p:nvPicPr>
          <p:cNvPr id="7" name="Picture 6" descr="ruiz_stefan_cairo_artworkimag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934" y="213437"/>
            <a:ext cx="5208371" cy="3254915"/>
          </a:xfrm>
          <a:prstGeom prst="rect">
            <a:avLst/>
          </a:prstGeom>
        </p:spPr>
      </p:pic>
      <p:pic>
        <p:nvPicPr>
          <p:cNvPr id="10" name="Picture 9" descr="cairo5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333" y="3726455"/>
            <a:ext cx="3599972" cy="2699979"/>
          </a:xfrm>
          <a:prstGeom prst="rect">
            <a:avLst/>
          </a:prstGeom>
        </p:spPr>
      </p:pic>
      <p:pic>
        <p:nvPicPr>
          <p:cNvPr id="11" name="Picture 10" descr="egypt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81" y="213437"/>
            <a:ext cx="2275467" cy="3254915"/>
          </a:xfrm>
          <a:prstGeom prst="rect">
            <a:avLst/>
          </a:prstGeom>
        </p:spPr>
      </p:pic>
      <p:sp>
        <p:nvSpPr>
          <p:cNvPr id="14" name="TextBox 13"/>
          <p:cNvSpPr txBox="1"/>
          <p:nvPr/>
        </p:nvSpPr>
        <p:spPr>
          <a:xfrm>
            <a:off x="2401401" y="3541789"/>
            <a:ext cx="1494204" cy="461665"/>
          </a:xfrm>
          <a:prstGeom prst="rect">
            <a:avLst/>
          </a:prstGeom>
          <a:noFill/>
        </p:spPr>
        <p:txBody>
          <a:bodyPr wrap="square" rtlCol="0">
            <a:spAutoFit/>
          </a:bodyPr>
          <a:lstStyle/>
          <a:p>
            <a:pPr algn="ctr"/>
            <a:r>
              <a:rPr lang="en-US" sz="2400" dirty="0" smtClean="0"/>
              <a:t>CAIRO</a:t>
            </a:r>
            <a:endParaRPr lang="en-US" sz="2400" dirty="0"/>
          </a:p>
        </p:txBody>
      </p:sp>
    </p:spTree>
    <p:extLst>
      <p:ext uri="{BB962C8B-B14F-4D97-AF65-F5344CB8AC3E}">
        <p14:creationId xmlns:p14="http://schemas.microsoft.com/office/powerpoint/2010/main" val="167146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00">
            <a:alpha val="83000"/>
          </a:srgbClr>
        </a:solidFill>
        <a:effectLst/>
      </p:bgPr>
    </p:bg>
    <p:spTree>
      <p:nvGrpSpPr>
        <p:cNvPr id="1" name=""/>
        <p:cNvGrpSpPr/>
        <p:nvPr/>
      </p:nvGrpSpPr>
      <p:grpSpPr>
        <a:xfrm>
          <a:off x="0" y="0"/>
          <a:ext cx="0" cy="0"/>
          <a:chOff x="0" y="0"/>
          <a:chExt cx="0" cy="0"/>
        </a:xfrm>
      </p:grpSpPr>
      <p:pic>
        <p:nvPicPr>
          <p:cNvPr id="2" name="Picture 1" descr="up-EO4RHD66K1F6TG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427" y="971932"/>
            <a:ext cx="3540732" cy="4963541"/>
          </a:xfrm>
          <a:prstGeom prst="rect">
            <a:avLst/>
          </a:prstGeom>
        </p:spPr>
      </p:pic>
      <p:pic>
        <p:nvPicPr>
          <p:cNvPr id="3" name="Picture 2" descr="Alexandr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8" y="971932"/>
            <a:ext cx="4695616" cy="3521712"/>
          </a:xfrm>
          <a:prstGeom prst="rect">
            <a:avLst/>
          </a:prstGeom>
        </p:spPr>
      </p:pic>
      <p:sp>
        <p:nvSpPr>
          <p:cNvPr id="4" name="TextBox 3"/>
          <p:cNvSpPr txBox="1"/>
          <p:nvPr/>
        </p:nvSpPr>
        <p:spPr>
          <a:xfrm>
            <a:off x="1440839" y="5047787"/>
            <a:ext cx="2348037" cy="461665"/>
          </a:xfrm>
          <a:prstGeom prst="rect">
            <a:avLst/>
          </a:prstGeom>
          <a:noFill/>
        </p:spPr>
        <p:txBody>
          <a:bodyPr wrap="square" rtlCol="0">
            <a:spAutoFit/>
          </a:bodyPr>
          <a:lstStyle/>
          <a:p>
            <a:pPr algn="ctr"/>
            <a:r>
              <a:rPr lang="en-US" sz="2400" dirty="0" smtClean="0"/>
              <a:t>ALEXANDRIA</a:t>
            </a:r>
            <a:endParaRPr lang="en-US" sz="2400" dirty="0"/>
          </a:p>
        </p:txBody>
      </p:sp>
    </p:spTree>
    <p:extLst>
      <p:ext uri="{BB962C8B-B14F-4D97-AF65-F5344CB8AC3E}">
        <p14:creationId xmlns:p14="http://schemas.microsoft.com/office/powerpoint/2010/main" val="338150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625"/>
          </a:xfrm>
        </p:spPr>
        <p:txBody>
          <a:bodyPr>
            <a:normAutofit/>
          </a:bodyPr>
          <a:lstStyle/>
          <a:p>
            <a:r>
              <a:rPr lang="en-US" sz="4000" dirty="0" smtClean="0">
                <a:solidFill>
                  <a:srgbClr val="FF6600"/>
                </a:solidFill>
              </a:rPr>
              <a:t>Climate</a:t>
            </a:r>
            <a:endParaRPr lang="en-US" sz="4000" dirty="0">
              <a:solidFill>
                <a:srgbClr val="FF6600"/>
              </a:solidFill>
            </a:endParaRPr>
          </a:p>
        </p:txBody>
      </p:sp>
      <p:sp>
        <p:nvSpPr>
          <p:cNvPr id="3" name="Content Placeholder 2"/>
          <p:cNvSpPr>
            <a:spLocks noGrp="1"/>
          </p:cNvSpPr>
          <p:nvPr>
            <p:ph idx="1"/>
          </p:nvPr>
        </p:nvSpPr>
        <p:spPr>
          <a:xfrm>
            <a:off x="457200" y="1514826"/>
            <a:ext cx="8229600" cy="4525963"/>
          </a:xfrm>
        </p:spPr>
        <p:txBody>
          <a:bodyPr>
            <a:normAutofit/>
          </a:bodyPr>
          <a:lstStyle/>
          <a:p>
            <a:r>
              <a:rPr lang="en-US" sz="2400" dirty="0" smtClean="0"/>
              <a:t>Egypt has two main seasons:  a hot, dry summer (from May to Oct.), and a mild winter (from Nov. to Apr.)</a:t>
            </a:r>
          </a:p>
          <a:p>
            <a:r>
              <a:rPr lang="en-US" sz="2400" dirty="0" smtClean="0"/>
              <a:t>Average temperatures in the summer are in the upper 90’s to over 100 degrees Fahrenheit</a:t>
            </a:r>
          </a:p>
          <a:p>
            <a:r>
              <a:rPr lang="en-US" sz="2400" dirty="0" smtClean="0"/>
              <a:t>Winter temperatures are usually in the 60’s</a:t>
            </a:r>
          </a:p>
          <a:p>
            <a:r>
              <a:rPr lang="en-US" sz="2400" dirty="0" smtClean="0"/>
              <a:t>Egypt gets little rain during the year.  In many of the desert areas, it might only rain once in several years!</a:t>
            </a:r>
          </a:p>
          <a:p>
            <a:r>
              <a:rPr lang="en-US" sz="2400" dirty="0" smtClean="0"/>
              <a:t>The capital city of Cairo averages about 2.5 cm of rain per year, compared with the 95 cm of rain Seattle receives per year!</a:t>
            </a:r>
            <a:endParaRPr lang="en-US" sz="2400" dirty="0"/>
          </a:p>
        </p:txBody>
      </p:sp>
      <p:pic>
        <p:nvPicPr>
          <p:cNvPr id="4" name="Picture 3" descr="7705458-sun-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775" y="181422"/>
            <a:ext cx="1440352" cy="1205341"/>
          </a:xfrm>
          <a:prstGeom prst="rect">
            <a:avLst/>
          </a:prstGeom>
        </p:spPr>
      </p:pic>
    </p:spTree>
    <p:extLst>
      <p:ext uri="{BB962C8B-B14F-4D97-AF65-F5344CB8AC3E}">
        <p14:creationId xmlns:p14="http://schemas.microsoft.com/office/powerpoint/2010/main" val="188729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6F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13"/>
          </a:xfrm>
        </p:spPr>
        <p:txBody>
          <a:bodyPr>
            <a:normAutofit/>
          </a:bodyPr>
          <a:lstStyle/>
          <a:p>
            <a:r>
              <a:rPr lang="en-US" sz="3600" dirty="0" smtClean="0">
                <a:solidFill>
                  <a:schemeClr val="accent2">
                    <a:lumMod val="50000"/>
                  </a:schemeClr>
                </a:solidFill>
              </a:rPr>
              <a:t>Geography</a:t>
            </a:r>
            <a:endParaRPr lang="en-US" sz="3600" dirty="0">
              <a:solidFill>
                <a:schemeClr val="accent2">
                  <a:lumMod val="50000"/>
                </a:schemeClr>
              </a:solidFill>
            </a:endParaRPr>
          </a:p>
        </p:txBody>
      </p:sp>
      <p:sp>
        <p:nvSpPr>
          <p:cNvPr id="3" name="Content Placeholder 2"/>
          <p:cNvSpPr>
            <a:spLocks noGrp="1"/>
          </p:cNvSpPr>
          <p:nvPr>
            <p:ph idx="1"/>
          </p:nvPr>
        </p:nvSpPr>
        <p:spPr>
          <a:xfrm>
            <a:off x="457200" y="1344654"/>
            <a:ext cx="8229600" cy="1504731"/>
          </a:xfrm>
        </p:spPr>
        <p:txBody>
          <a:bodyPr>
            <a:normAutofit/>
          </a:bodyPr>
          <a:lstStyle/>
          <a:p>
            <a:r>
              <a:rPr lang="en-US" sz="2400" dirty="0" smtClean="0"/>
              <a:t>Egypt has the world’s longest river, the Nile.  It is 4,130 miles long and runs through 10 countries in Africa (from Egypt down to Burundi and Tanzania).</a:t>
            </a:r>
          </a:p>
        </p:txBody>
      </p:sp>
      <p:pic>
        <p:nvPicPr>
          <p:cNvPr id="5" name="Picture 4" descr="256px-Nile-e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706" y="2587012"/>
            <a:ext cx="3251200" cy="3708400"/>
          </a:xfrm>
          <a:prstGeom prst="rect">
            <a:avLst/>
          </a:prstGeom>
        </p:spPr>
      </p:pic>
      <p:sp>
        <p:nvSpPr>
          <p:cNvPr id="6" name="TextBox 5"/>
          <p:cNvSpPr txBox="1"/>
          <p:nvPr/>
        </p:nvSpPr>
        <p:spPr>
          <a:xfrm>
            <a:off x="457200" y="2849385"/>
            <a:ext cx="4422091" cy="2308324"/>
          </a:xfrm>
          <a:prstGeom prst="rect">
            <a:avLst/>
          </a:prstGeom>
          <a:noFill/>
        </p:spPr>
        <p:txBody>
          <a:bodyPr wrap="square" rtlCol="0">
            <a:spAutoFit/>
          </a:bodyPr>
          <a:lstStyle/>
          <a:p>
            <a:pPr marL="285750" indent="-285750">
              <a:buFont typeface="Arial"/>
              <a:buChar char="•"/>
            </a:pPr>
            <a:r>
              <a:rPr lang="en-US" sz="2400" dirty="0" smtClean="0"/>
              <a:t>The Nile is a very important river because it is a main source of water, food, and transportation for the Egyptians.  It keeps the nearby land fertile for growing crops.</a:t>
            </a:r>
            <a:endParaRPr lang="en-US" sz="2400" dirty="0"/>
          </a:p>
        </p:txBody>
      </p:sp>
    </p:spTree>
    <p:extLst>
      <p:ext uri="{BB962C8B-B14F-4D97-AF65-F5344CB8AC3E}">
        <p14:creationId xmlns:p14="http://schemas.microsoft.com/office/powerpoint/2010/main" val="549649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 name="Picture 4"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58" y="3622414"/>
            <a:ext cx="3213100" cy="2527300"/>
          </a:xfrm>
          <a:prstGeom prst="rect">
            <a:avLst/>
          </a:prstGeom>
        </p:spPr>
      </p:pic>
      <p:pic>
        <p:nvPicPr>
          <p:cNvPr id="6" name="Picture 5"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982" y="3698614"/>
            <a:ext cx="3314700" cy="2451100"/>
          </a:xfrm>
          <a:prstGeom prst="rect">
            <a:avLst/>
          </a:prstGeom>
        </p:spPr>
      </p:pic>
      <p:pic>
        <p:nvPicPr>
          <p:cNvPr id="8" name="Picture 7" descr="53778840.IMG_4371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580" y="687370"/>
            <a:ext cx="4100981" cy="2845014"/>
          </a:xfrm>
          <a:prstGeom prst="rect">
            <a:avLst/>
          </a:prstGeom>
        </p:spPr>
      </p:pic>
      <p:pic>
        <p:nvPicPr>
          <p:cNvPr id="10" name="Picture 9" descr="57209670.IMG_4384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30" y="687370"/>
            <a:ext cx="4270190" cy="2845014"/>
          </a:xfrm>
          <a:prstGeom prst="rect">
            <a:avLst/>
          </a:prstGeom>
        </p:spPr>
      </p:pic>
    </p:spTree>
    <p:extLst>
      <p:ext uri="{BB962C8B-B14F-4D97-AF65-F5344CB8AC3E}">
        <p14:creationId xmlns:p14="http://schemas.microsoft.com/office/powerpoint/2010/main" val="340670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BB17">
            <a:alpha val="85000"/>
          </a:srgbClr>
        </a:solidFill>
        <a:effectLst/>
      </p:bgPr>
    </p:bg>
    <p:spTree>
      <p:nvGrpSpPr>
        <p:cNvPr id="1" name=""/>
        <p:cNvGrpSpPr/>
        <p:nvPr/>
      </p:nvGrpSpPr>
      <p:grpSpPr>
        <a:xfrm>
          <a:off x="0" y="0"/>
          <a:ext cx="0" cy="0"/>
          <a:chOff x="0" y="0"/>
          <a:chExt cx="0" cy="0"/>
        </a:xfrm>
      </p:grpSpPr>
      <p:sp>
        <p:nvSpPr>
          <p:cNvPr id="2" name="TextBox 1"/>
          <p:cNvSpPr txBox="1"/>
          <p:nvPr/>
        </p:nvSpPr>
        <p:spPr>
          <a:xfrm>
            <a:off x="774603" y="715014"/>
            <a:ext cx="7785056" cy="1938992"/>
          </a:xfrm>
          <a:prstGeom prst="rect">
            <a:avLst/>
          </a:prstGeom>
          <a:noFill/>
        </p:spPr>
        <p:txBody>
          <a:bodyPr wrap="square" rtlCol="0">
            <a:spAutoFit/>
          </a:bodyPr>
          <a:lstStyle/>
          <a:p>
            <a:r>
              <a:rPr lang="en-US" sz="2400" dirty="0" smtClean="0"/>
              <a:t>Where the Nile’s water stops flowing into the land, the desert begins.  About 97% of Egypt is made up of desert.  The desert is too dry and hot for people to live in and to grow crops on. This is why almost all of the country’s people live near the Nile.</a:t>
            </a:r>
            <a:endParaRPr lang="en-US" sz="2400" dirty="0"/>
          </a:p>
        </p:txBody>
      </p:sp>
      <p:pic>
        <p:nvPicPr>
          <p:cNvPr id="4" name="Picture 3"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261" y="2750053"/>
            <a:ext cx="3144398" cy="3290217"/>
          </a:xfrm>
          <a:prstGeom prst="rect">
            <a:avLst/>
          </a:prstGeom>
        </p:spPr>
      </p:pic>
      <p:pic>
        <p:nvPicPr>
          <p:cNvPr id="5" name="Picture 4"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03" y="2999709"/>
            <a:ext cx="4284348" cy="3040561"/>
          </a:xfrm>
          <a:prstGeom prst="rect">
            <a:avLst/>
          </a:prstGeom>
        </p:spPr>
      </p:pic>
    </p:spTree>
    <p:extLst>
      <p:ext uri="{BB962C8B-B14F-4D97-AF65-F5344CB8AC3E}">
        <p14:creationId xmlns:p14="http://schemas.microsoft.com/office/powerpoint/2010/main" val="287291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descr="WhiteDesert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01" y="277468"/>
            <a:ext cx="5321808" cy="3081382"/>
          </a:xfrm>
          <a:prstGeom prst="rect">
            <a:avLst/>
          </a:prstGeom>
        </p:spPr>
      </p:pic>
      <p:pic>
        <p:nvPicPr>
          <p:cNvPr id="5" name="Picture 4"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872" y="2005124"/>
            <a:ext cx="2463800" cy="3289300"/>
          </a:xfrm>
          <a:prstGeom prst="rect">
            <a:avLst/>
          </a:prstGeom>
        </p:spPr>
      </p:pic>
      <p:pic>
        <p:nvPicPr>
          <p:cNvPr id="6" name="Picture 5" descr="images-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834" y="3783870"/>
            <a:ext cx="3821920" cy="2862751"/>
          </a:xfrm>
          <a:prstGeom prst="rect">
            <a:avLst/>
          </a:prstGeom>
        </p:spPr>
      </p:pic>
    </p:spTree>
    <p:extLst>
      <p:ext uri="{BB962C8B-B14F-4D97-AF65-F5344CB8AC3E}">
        <p14:creationId xmlns:p14="http://schemas.microsoft.com/office/powerpoint/2010/main" val="2181832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26515</TotalTime>
  <Words>1037</Words>
  <Application>Microsoft Office PowerPoint</Application>
  <PresentationFormat>On-screen Show (4:3)</PresentationFormat>
  <Paragraphs>84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EGYPT</vt:lpstr>
      <vt:lpstr>Basic Facts</vt:lpstr>
      <vt:lpstr>PowerPoint Presentation</vt:lpstr>
      <vt:lpstr>PowerPoint Presentation</vt:lpstr>
      <vt:lpstr>Climate</vt:lpstr>
      <vt:lpstr>Geography</vt:lpstr>
      <vt:lpstr>PowerPoint Presentation</vt:lpstr>
      <vt:lpstr>PowerPoint Presentation</vt:lpstr>
      <vt:lpstr>PowerPoint Presentation</vt:lpstr>
      <vt:lpstr>Ancient Egypt</vt:lpstr>
      <vt:lpstr>PowerPoint Presentation</vt:lpstr>
      <vt:lpstr>PowerPoint Presentation</vt:lpstr>
      <vt:lpstr>The Sphinx</vt:lpstr>
      <vt:lpstr>Mummies</vt:lpstr>
      <vt:lpstr>PowerPoint Presentation</vt:lpstr>
      <vt:lpstr>PowerPoint Presentation</vt:lpstr>
      <vt:lpstr>Hieroglyphics</vt:lpstr>
      <vt:lpstr>PowerPoint Presentation</vt:lpstr>
      <vt:lpstr>PowerPoint Presentation</vt:lpstr>
      <vt:lpstr>PowerPoint Presentation</vt:lpstr>
      <vt:lpstr>Modern Egyptian Language</vt:lpstr>
      <vt:lpstr>Egyptian Inventions</vt:lpstr>
      <vt:lpstr>PowerPoint Presentation</vt:lpstr>
      <vt:lpstr>PowerPoint Presentation</vt:lpstr>
      <vt:lpstr>Egyptian Money</vt:lpstr>
      <vt:lpstr>Egyptian Food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Egyptian Money</dc:title>
  <dc:creator>kevin</dc:creator>
  <cp:lastModifiedBy>Laura</cp:lastModifiedBy>
  <cp:revision>75</cp:revision>
  <cp:lastPrinted>2012-04-14T05:29:26Z</cp:lastPrinted>
  <dcterms:created xsi:type="dcterms:W3CDTF">2012-04-01T20:01:47Z</dcterms:created>
  <dcterms:modified xsi:type="dcterms:W3CDTF">2012-11-16T21:51:50Z</dcterms:modified>
</cp:coreProperties>
</file>