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2" r:id="rId4"/>
    <p:sldId id="265" r:id="rId5"/>
    <p:sldId id="268" r:id="rId6"/>
    <p:sldId id="269" r:id="rId7"/>
    <p:sldId id="261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9013" autoAdjust="0"/>
  </p:normalViewPr>
  <p:slideViewPr>
    <p:cSldViewPr>
      <p:cViewPr varScale="1">
        <p:scale>
          <a:sx n="45" d="100"/>
          <a:sy n="45" d="100"/>
        </p:scale>
        <p:origin x="63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my\PUESTA\President\17_18%20Budget%20Pi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2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3270442643939E-2"/>
          <c:y val="8.8878738480949696E-2"/>
          <c:w val="0.87016927231922103"/>
          <c:h val="0.8510194960215457"/>
        </c:manualLayout>
      </c:layout>
      <c:pie3DChart>
        <c:varyColors val="1"/>
        <c:ser>
          <c:idx val="0"/>
          <c:order val="0"/>
          <c:tx>
            <c:strRef>
              <c:f>Assets!$C$1</c:f>
              <c:strCache>
                <c:ptCount val="1"/>
                <c:pt idx="0">
                  <c:v>Amount</c:v>
                </c:pt>
              </c:strCache>
            </c:strRef>
          </c:tx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rgbClr val="00B0F0"/>
                </a:solidFill>
              </a:ln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24-4EFE-B838-1576A75B8600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24-4EFE-B838-1576A75B860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24-4EFE-B838-1576A75B8600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24-4EFE-B838-1576A75B8600}"/>
              </c:ext>
            </c:extLst>
          </c:dPt>
          <c:dPt>
            <c:idx val="4"/>
            <c:bubble3D val="0"/>
            <c:spPr>
              <a:solidFill>
                <a:srgbClr val="009242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B24-4EFE-B838-1576A75B8600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B24-4EFE-B838-1576A75B8600}"/>
              </c:ext>
            </c:extLst>
          </c:dPt>
          <c:dPt>
            <c:idx val="6"/>
            <c:bubble3D val="0"/>
            <c:spPr>
              <a:solidFill>
                <a:srgbClr val="00206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B24-4EFE-B838-1576A75B8600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B24-4EFE-B838-1576A75B8600}"/>
              </c:ext>
            </c:extLst>
          </c:dPt>
          <c:dLbls>
            <c:dLbl>
              <c:idx val="0"/>
              <c:layout>
                <c:manualLayout>
                  <c:x val="0.19146144775381338"/>
                  <c:y val="-9.44809957739013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24-4EFE-B838-1576A75B8600}"/>
                </c:ext>
              </c:extLst>
            </c:dLbl>
            <c:dLbl>
              <c:idx val="1"/>
              <c:layout>
                <c:manualLayout>
                  <c:x val="6.9766172686006239E-2"/>
                  <c:y val="0.18200589005350723"/>
                </c:manualLayout>
              </c:layout>
              <c:tx>
                <c:rich>
                  <a:bodyPr vertOverflow="clip" horzOverflow="clip"/>
                  <a:lstStyle/>
                  <a:p>
                    <a:pPr>
                      <a:defRPr sz="1600" b="1" baseline="0"/>
                    </a:pPr>
                    <a:r>
                      <a:rPr lang="en-US" sz="1600" baseline="0"/>
                      <a:t>Class Experiences, </a:t>
                    </a:r>
                    <a:fld id="{3800F5C6-AAD6-4702-8F0F-0D22FA9017BD}" type="VALUE">
                      <a:rPr lang="en-US" sz="1600" baseline="0"/>
                      <a:pPr>
                        <a:defRPr sz="1600" b="1" baseline="0"/>
                      </a:pPr>
                      <a:t>[VALUE]</a:t>
                    </a:fld>
                    <a:endParaRPr lang="en-US" sz="1600" baseline="0"/>
                  </a:p>
                </c:rich>
              </c:tx>
              <c:numFmt formatCode="_(&quot;$&quot;* #,##0_);_(&quot;$&quot;* \(#,##0\);_(&quot;$&quot;* &quot;-&quot;_);_(@_)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24-4EFE-B838-1576A75B8600}"/>
                </c:ext>
              </c:extLst>
            </c:dLbl>
            <c:dLbl>
              <c:idx val="2"/>
              <c:layout>
                <c:manualLayout>
                  <c:x val="-0.18945936069949157"/>
                  <c:y val="7.1351197694639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24-4EFE-B838-1576A75B8600}"/>
                </c:ext>
              </c:extLst>
            </c:dLbl>
            <c:dLbl>
              <c:idx val="3"/>
              <c:layout>
                <c:manualLayout>
                  <c:x val="-0.16329415344821038"/>
                  <c:y val="-0.1282992261373465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24-4EFE-B838-1576A75B8600}"/>
                </c:ext>
              </c:extLst>
            </c:dLbl>
            <c:dLbl>
              <c:idx val="4"/>
              <c:layout>
                <c:manualLayout>
                  <c:x val="-9.0679512564557727E-3"/>
                  <c:y val="-6.50934995860920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76172102575493"/>
                      <c:h val="0.16663500349526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B24-4EFE-B838-1576A75B8600}"/>
                </c:ext>
              </c:extLst>
            </c:dLbl>
            <c:dLbl>
              <c:idx val="5"/>
              <c:layout>
                <c:manualLayout>
                  <c:x val="1.6989977553270027E-2"/>
                  <c:y val="8.12320421443846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24-4EFE-B838-1576A75B8600}"/>
                </c:ext>
              </c:extLst>
            </c:dLbl>
            <c:dLbl>
              <c:idx val="7"/>
              <c:layout>
                <c:manualLayout>
                  <c:x val="-2.8154231729196576E-2"/>
                  <c:y val="9.29671170928705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24-4EFE-B838-1576A75B8600}"/>
                </c:ext>
              </c:extLst>
            </c:dLbl>
            <c:dLbl>
              <c:idx val="8"/>
              <c:layout>
                <c:manualLayout>
                  <c:x val="-1.0635746884856735E-2"/>
                  <c:y val="-5.30477737448278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89593354361032"/>
                      <c:h val="0.12678021783558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5B24-4EFE-B838-1576A75B8600}"/>
                </c:ext>
              </c:extLst>
            </c:dLbl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Assets!$B$2:$B$10</c:f>
              <c:strCache>
                <c:ptCount val="9"/>
                <c:pt idx="0">
                  <c:v>Amity Interns</c:v>
                </c:pt>
                <c:pt idx="1">
                  <c:v>Class Experiences - On/Off-Campus</c:v>
                </c:pt>
                <c:pt idx="2">
                  <c:v>Classroom Enrichment</c:v>
                </c:pt>
                <c:pt idx="3">
                  <c:v>PTA Grants</c:v>
                </c:pt>
                <c:pt idx="4">
                  <c:v>School Day Enhancement</c:v>
                </c:pt>
                <c:pt idx="5">
                  <c:v>Student Academic Enrichment</c:v>
                </c:pt>
                <c:pt idx="6">
                  <c:v>Consumable Literacy</c:v>
                </c:pt>
                <c:pt idx="7">
                  <c:v>Family Fun Nights</c:v>
                </c:pt>
                <c:pt idx="8">
                  <c:v>Financial Aide</c:v>
                </c:pt>
              </c:strCache>
            </c:strRef>
          </c:cat>
          <c:val>
            <c:numRef>
              <c:f>Assets!$C$2:$C$10</c:f>
              <c:numCache>
                <c:formatCode>_("$"* #,##0_);_("$"* \(#,##0\);_("$"* "-"_);_(@_)</c:formatCode>
                <c:ptCount val="9"/>
                <c:pt idx="0">
                  <c:v>42000</c:v>
                </c:pt>
                <c:pt idx="1">
                  <c:v>23450</c:v>
                </c:pt>
                <c:pt idx="2">
                  <c:v>20400</c:v>
                </c:pt>
                <c:pt idx="3">
                  <c:v>20000</c:v>
                </c:pt>
                <c:pt idx="4">
                  <c:v>10775</c:v>
                </c:pt>
                <c:pt idx="5">
                  <c:v>5350</c:v>
                </c:pt>
                <c:pt idx="6">
                  <c:v>5025</c:v>
                </c:pt>
                <c:pt idx="7">
                  <c:v>4625</c:v>
                </c:pt>
                <c:pt idx="8">
                  <c:v>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B24-4EFE-B838-1576A75B8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3F07-983E-4E99-B094-4C3C3A8A34D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AD374-2E0C-418A-BBC4-FDBF7F80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Icons are for: Amity, Art Appreciation, School Garden, Reflections, Passport, Watch DOGS, </a:t>
            </a:r>
            <a:r>
              <a:rPr lang="en-US" dirty="0" err="1"/>
              <a:t>SITA</a:t>
            </a:r>
            <a:r>
              <a:rPr lang="en-US" baseline="0" dirty="0"/>
              <a:t> (Flamenco, Marco Cortes – helped Emily Rose compose school song, </a:t>
            </a:r>
            <a:r>
              <a:rPr lang="en-US" baseline="0" dirty="0" err="1"/>
              <a:t>Tambores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AD374-2E0C-418A-BBC4-FDBF7F803D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AD374-2E0C-418A-BBC4-FDBF7F803D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0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2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7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0CCE-7743-453F-B9A5-B2E46695382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E7A7-7542-4942-8B65-A82604141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8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8902700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749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26" y="1827552"/>
            <a:ext cx="8109295" cy="4039847"/>
          </a:xfrm>
        </p:spPr>
        <p:txBody>
          <a:bodyPr>
            <a:normAutofit/>
          </a:bodyPr>
          <a:lstStyle/>
          <a:p>
            <a:r>
              <a:rPr lang="en-US" sz="2800" dirty="0"/>
              <a:t>Volunteers In Each Classroom</a:t>
            </a:r>
          </a:p>
          <a:p>
            <a:r>
              <a:rPr lang="en-US" sz="2700" dirty="0"/>
              <a:t>It takes a village!</a:t>
            </a:r>
          </a:p>
          <a:p>
            <a:r>
              <a:rPr lang="en-US" sz="2700" dirty="0"/>
              <a:t>We look forward to getting to know you and your family this year!</a:t>
            </a:r>
          </a:p>
          <a:p>
            <a:endParaRPr lang="en-US" sz="2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AFA945-B391-455E-9C65-9D45DA00DB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F2FEA7E-64E4-46B9-ACF5-C5D72B2B0775}"/>
              </a:ext>
            </a:extLst>
          </p:cNvPr>
          <p:cNvSpPr txBox="1">
            <a:spLocks/>
          </p:cNvSpPr>
          <p:nvPr/>
        </p:nvSpPr>
        <p:spPr>
          <a:xfrm>
            <a:off x="2133600" y="331479"/>
            <a:ext cx="6705600" cy="10744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Your Teacher Will Ask For….</a:t>
            </a:r>
          </a:p>
        </p:txBody>
      </p:sp>
    </p:spTree>
    <p:extLst>
      <p:ext uri="{BB962C8B-B14F-4D97-AF65-F5344CB8AC3E}">
        <p14:creationId xmlns:p14="http://schemas.microsoft.com/office/powerpoint/2010/main" val="315295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Muchas</a:t>
            </a:r>
            <a:r>
              <a:rPr lang="en-US" dirty="0"/>
              <a:t> Gracias!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0" y="17526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Amity Committee</a:t>
            </a:r>
          </a:p>
          <a:p>
            <a:pPr marL="0" indent="0" algn="ctr">
              <a:buNone/>
            </a:pPr>
            <a:r>
              <a:rPr lang="en-US" dirty="0"/>
              <a:t>Web Team</a:t>
            </a:r>
          </a:p>
          <a:p>
            <a:pPr marL="0" indent="0" algn="ctr">
              <a:buNone/>
            </a:pPr>
            <a:r>
              <a:rPr lang="en-US" dirty="0"/>
              <a:t>Jubilee Service Day</a:t>
            </a:r>
          </a:p>
          <a:p>
            <a:pPr marL="0" indent="0" algn="ctr">
              <a:buNone/>
            </a:pPr>
            <a:r>
              <a:rPr lang="en-US" dirty="0"/>
              <a:t>First Day Coffee</a:t>
            </a:r>
          </a:p>
          <a:p>
            <a:pPr marL="0" indent="0" algn="ctr">
              <a:buNone/>
            </a:pPr>
            <a:r>
              <a:rPr lang="en-US" dirty="0"/>
              <a:t>Ice Cream Social</a:t>
            </a:r>
          </a:p>
          <a:p>
            <a:pPr marL="0" indent="0" algn="ctr">
              <a:buNone/>
            </a:pPr>
            <a:r>
              <a:rPr lang="en-US" dirty="0"/>
              <a:t>Walkathon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5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err="1"/>
              <a:t>Puesta</a:t>
            </a:r>
            <a:r>
              <a:rPr lang="en-US" dirty="0"/>
              <a:t> del Sol PTA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en-US" sz="2400" b="1" dirty="0"/>
              <a:t>Mission</a:t>
            </a:r>
            <a:r>
              <a:rPr lang="en-US" sz="2400" i="1" dirty="0"/>
              <a:t> </a:t>
            </a:r>
            <a:r>
              <a:rPr lang="en-US" sz="2400" dirty="0"/>
              <a:t>of our PTA is </a:t>
            </a:r>
          </a:p>
          <a:p>
            <a:pPr lvl="1"/>
            <a:r>
              <a:rPr lang="en-US" sz="2400" u="sng" dirty="0"/>
              <a:t>Support</a:t>
            </a:r>
            <a:r>
              <a:rPr lang="en-US" sz="2400" dirty="0"/>
              <a:t>, </a:t>
            </a:r>
            <a:r>
              <a:rPr lang="en-US" sz="2400" u="sng" dirty="0"/>
              <a:t>Reinforce</a:t>
            </a:r>
            <a:r>
              <a:rPr lang="en-US" sz="2400" dirty="0"/>
              <a:t>, </a:t>
            </a:r>
            <a:r>
              <a:rPr lang="en-US" sz="2400" u="sng" dirty="0"/>
              <a:t>Enhance</a:t>
            </a:r>
            <a:r>
              <a:rPr lang="en-US" sz="2400" dirty="0"/>
              <a:t> &amp; </a:t>
            </a:r>
            <a:r>
              <a:rPr lang="en-US" sz="2400" u="sng" dirty="0"/>
              <a:t>Promote</a:t>
            </a:r>
            <a:r>
              <a:rPr lang="en-US" sz="2400" dirty="0"/>
              <a:t> our children’s Spanish Immersion experience and overall education, health and well-being.</a:t>
            </a:r>
          </a:p>
          <a:p>
            <a:r>
              <a:rPr lang="en-US" sz="2400" b="1" dirty="0"/>
              <a:t>Goals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Support programs/activities for a well-rounded education with emphasis on Spanish language/culture.</a:t>
            </a:r>
          </a:p>
          <a:p>
            <a:pPr lvl="1"/>
            <a:r>
              <a:rPr lang="en-US" sz="2400" dirty="0"/>
              <a:t>Build our community</a:t>
            </a:r>
          </a:p>
          <a:p>
            <a:pPr lvl="1"/>
            <a:r>
              <a:rPr lang="en-US" sz="2400" dirty="0"/>
              <a:t>Advocate for programs/policies which nurture youth/education.</a:t>
            </a:r>
          </a:p>
          <a:p>
            <a:pPr lvl="1"/>
            <a:r>
              <a:rPr lang="en-US" sz="2400" dirty="0"/>
              <a:t>Promote inclusiveness </a:t>
            </a:r>
          </a:p>
          <a:p>
            <a:pPr lvl="1"/>
            <a:r>
              <a:rPr lang="en-US" sz="2400" dirty="0"/>
              <a:t>Provide/Manage PTA resources.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6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err="1"/>
              <a:t>Puesta</a:t>
            </a:r>
            <a:r>
              <a:rPr lang="en-US" dirty="0"/>
              <a:t> del Sol PTA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How do we uphold these Missions and Goals?</a:t>
            </a:r>
          </a:p>
          <a:p>
            <a:pPr lvl="1"/>
            <a:r>
              <a:rPr lang="en-US" sz="2400" dirty="0"/>
              <a:t>PTA Members, Board, School, and Community Working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9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23" y="262692"/>
            <a:ext cx="8229600" cy="1143000"/>
          </a:xfrm>
        </p:spPr>
        <p:txBody>
          <a:bodyPr/>
          <a:lstStyle/>
          <a:p>
            <a:r>
              <a:rPr lang="en-US" dirty="0"/>
              <a:t>What Does PTA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Puesta</a:t>
            </a:r>
            <a:r>
              <a:rPr lang="en-US" dirty="0"/>
              <a:t> del Sol PTA offers a variety of programs to support and enhance the Spanish Immersion education at </a:t>
            </a:r>
            <a:r>
              <a:rPr lang="en-US" dirty="0" err="1"/>
              <a:t>Puesta</a:t>
            </a:r>
            <a:r>
              <a:rPr lang="en-US" dirty="0"/>
              <a:t> del Sol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  <p:pic>
        <p:nvPicPr>
          <p:cNvPr id="2050" name="Picture 2" descr="https://puestadelsolpta.ourschoolpages.com/Image/AmityProgram/2016-17Amity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3" y="3124199"/>
            <a:ext cx="2183247" cy="150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uestadelsolpta.org/Image/PassportClub/worldmap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76685"/>
            <a:ext cx="2486025" cy="13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puestadelsolpta.ourschoolpages.com/Image/Art/Handprints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12232"/>
            <a:ext cx="1123950" cy="112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uestadelsolpta.ourschoolpages.com/Image/Programs/Reflections2016Them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216" y="3124198"/>
            <a:ext cx="1311984" cy="131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puestadelsolpta.org/Image/Programs/PuestaGarden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28569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puestadelsolpta.ourschoolpages.com/Image/SITA/MarcoCortez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9" y="4876799"/>
            <a:ext cx="2181131" cy="14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puestadelsolpta.ourschoolpages.com/Image/SITA/SITA_Ricard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9" y="4876799"/>
            <a:ext cx="2181131" cy="14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puestadelsolpta.ourschoolpages.com/Image/SITA/SITA_AnaMontes1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8"/>
          <a:stretch/>
        </p:blipFill>
        <p:spPr bwMode="auto">
          <a:xfrm>
            <a:off x="2286000" y="4740589"/>
            <a:ext cx="2057400" cy="173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puestadelsolpta.org/Image/Volunteering/watchDOGS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3" y="4882287"/>
            <a:ext cx="1867335" cy="14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5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y Assets" descr="Three-dimensional pie chart showing asset division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611318" y="533400"/>
          <a:ext cx="7164518" cy="568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5D90815-C549-44BE-8B95-0E6EA501A2D0}"/>
              </a:ext>
            </a:extLst>
          </p:cNvPr>
          <p:cNvSpPr/>
          <p:nvPr/>
        </p:nvSpPr>
        <p:spPr>
          <a:xfrm>
            <a:off x="-422535" y="6172200"/>
            <a:ext cx="7509135" cy="556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1295400"/>
            <a:ext cx="2971800" cy="492283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How do we do it all?</a:t>
            </a:r>
          </a:p>
          <a:p>
            <a:pPr lvl="1"/>
            <a:r>
              <a:rPr lang="en-US" b="1" dirty="0"/>
              <a:t>TOGETHER!</a:t>
            </a:r>
          </a:p>
          <a:p>
            <a:r>
              <a:rPr lang="en-US" dirty="0"/>
              <a:t>Human Resources</a:t>
            </a:r>
          </a:p>
          <a:p>
            <a:pPr lvl="1"/>
            <a:r>
              <a:rPr lang="en-US" dirty="0"/>
              <a:t>Passionate Volunteers</a:t>
            </a:r>
          </a:p>
          <a:p>
            <a:r>
              <a:rPr lang="en-US" dirty="0"/>
              <a:t>Financial Resources</a:t>
            </a:r>
          </a:p>
          <a:p>
            <a:pPr lvl="1"/>
            <a:r>
              <a:rPr lang="en-US" dirty="0"/>
              <a:t>Generous Donors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575" y="373386"/>
            <a:ext cx="4953000" cy="9906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How Does PTA Do It?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F35AF-7DF3-40C8-8E8E-4D03CE961F30}"/>
              </a:ext>
            </a:extLst>
          </p:cNvPr>
          <p:cNvSpPr txBox="1"/>
          <p:nvPr/>
        </p:nvSpPr>
        <p:spPr>
          <a:xfrm>
            <a:off x="2057400" y="6172200"/>
            <a:ext cx="197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**and much more!</a:t>
            </a:r>
          </a:p>
        </p:txBody>
      </p:sp>
    </p:spTree>
    <p:extLst>
      <p:ext uri="{BB962C8B-B14F-4D97-AF65-F5344CB8AC3E}">
        <p14:creationId xmlns:p14="http://schemas.microsoft.com/office/powerpoint/2010/main" val="15512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/>
              <a:t>Join Us- We want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711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/>
              <a:t>What</a:t>
            </a:r>
            <a:r>
              <a:rPr lang="en-US" sz="2400" dirty="0"/>
              <a:t>: Sign up to become a Member</a:t>
            </a:r>
          </a:p>
          <a:p>
            <a:r>
              <a:rPr lang="en-US" sz="2400" b="1" dirty="0"/>
              <a:t>Who</a:t>
            </a:r>
            <a:r>
              <a:rPr lang="en-US" sz="2400" dirty="0"/>
              <a:t>: Parents, Family Members, Teachers, Community Members all welcome</a:t>
            </a:r>
          </a:p>
          <a:p>
            <a:r>
              <a:rPr lang="en-US" sz="2400" b="1" dirty="0"/>
              <a:t>When</a:t>
            </a:r>
            <a:r>
              <a:rPr lang="en-US" sz="2400" dirty="0"/>
              <a:t>: Now (or later, whenever you are ready)</a:t>
            </a:r>
          </a:p>
          <a:p>
            <a:r>
              <a:rPr lang="en-US" sz="2400" b="1" dirty="0"/>
              <a:t>Why</a:t>
            </a:r>
            <a:r>
              <a:rPr lang="en-US" sz="2400" dirty="0"/>
              <a:t>: Voice and a vote! (</a:t>
            </a:r>
            <a:r>
              <a:rPr lang="en-US" sz="2400" i="1" dirty="0"/>
              <a:t>Votes take place at Membership Meetings</a:t>
            </a:r>
            <a:r>
              <a:rPr lang="en-US" sz="2400" dirty="0"/>
              <a:t>) </a:t>
            </a:r>
          </a:p>
          <a:p>
            <a:pPr lvl="1"/>
            <a:r>
              <a:rPr lang="en-US" sz="2400" dirty="0"/>
              <a:t>Plus Multiple Member Benefits </a:t>
            </a:r>
          </a:p>
          <a:p>
            <a:r>
              <a:rPr lang="en-US" sz="2400" b="1" dirty="0"/>
              <a:t>How/Where</a:t>
            </a:r>
            <a:r>
              <a:rPr lang="en-US" sz="2400" dirty="0"/>
              <a:t>: First Day Forms (or anytime throughout year on our PTA website)</a:t>
            </a:r>
          </a:p>
          <a:p>
            <a:pPr lvl="1"/>
            <a:r>
              <a:rPr lang="en-US" sz="2400" dirty="0"/>
              <a:t>Make sure you are subscribed to the </a:t>
            </a:r>
            <a:r>
              <a:rPr lang="en-US" sz="2400" b="1" dirty="0"/>
              <a:t>El Sol</a:t>
            </a:r>
            <a:r>
              <a:rPr lang="en-US" sz="2400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4A46974-7916-4BAA-A8F9-F1FC343AB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4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7552"/>
            <a:ext cx="8217074" cy="457324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Discover our </a:t>
            </a:r>
            <a:r>
              <a:rPr lang="en-US" sz="2400" dirty="0" err="1"/>
              <a:t>Puesta</a:t>
            </a:r>
            <a:r>
              <a:rPr lang="en-US" sz="2400" dirty="0"/>
              <a:t> del Sol Community</a:t>
            </a:r>
          </a:p>
          <a:p>
            <a:r>
              <a:rPr lang="en-US" sz="2400" dirty="0"/>
              <a:t>How? </a:t>
            </a:r>
          </a:p>
          <a:p>
            <a:pPr lvl="1"/>
            <a:r>
              <a:rPr lang="en-US" sz="2400" dirty="0"/>
              <a:t>Get the Digits!</a:t>
            </a:r>
          </a:p>
          <a:p>
            <a:pPr lvl="2"/>
            <a:r>
              <a:rPr lang="en-US" sz="2000" dirty="0"/>
              <a:t>Classroom, Bus Stop</a:t>
            </a:r>
          </a:p>
          <a:p>
            <a:pPr lvl="1"/>
            <a:r>
              <a:rPr lang="en-US" sz="2400" dirty="0"/>
              <a:t>Events</a:t>
            </a:r>
          </a:p>
          <a:p>
            <a:pPr lvl="1"/>
            <a:r>
              <a:rPr lang="en-US" sz="2400" dirty="0"/>
              <a:t>Volunteering</a:t>
            </a:r>
          </a:p>
          <a:p>
            <a:r>
              <a:rPr lang="en-US" sz="2400" dirty="0"/>
              <a:t>Points of Contact: </a:t>
            </a:r>
          </a:p>
          <a:p>
            <a:pPr lvl="1"/>
            <a:r>
              <a:rPr lang="en-US" sz="2400" dirty="0"/>
              <a:t>PTA  Board</a:t>
            </a:r>
          </a:p>
          <a:p>
            <a:pPr lvl="2"/>
            <a:r>
              <a:rPr lang="en-US" sz="2000" dirty="0"/>
              <a:t>Grade-level</a:t>
            </a:r>
          </a:p>
          <a:p>
            <a:pPr lvl="2"/>
            <a:r>
              <a:rPr lang="en-US" sz="2000" dirty="0"/>
              <a:t>Neighborhood</a:t>
            </a:r>
          </a:p>
          <a:p>
            <a:r>
              <a:rPr lang="en-US" sz="2400" dirty="0"/>
              <a:t>PTA-Principal Partnership Commitment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AFA945-B391-455E-9C65-9D45DA00DB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F2FEA7E-64E4-46B9-ACF5-C5D72B2B0775}"/>
              </a:ext>
            </a:extLst>
          </p:cNvPr>
          <p:cNvSpPr txBox="1">
            <a:spLocks/>
          </p:cNvSpPr>
          <p:nvPr/>
        </p:nvSpPr>
        <p:spPr>
          <a:xfrm>
            <a:off x="2133600" y="331479"/>
            <a:ext cx="6324600" cy="10744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Focus on Community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F44CEA-DCDB-443F-8D2C-424B2FC45813}"/>
              </a:ext>
            </a:extLst>
          </p:cNvPr>
          <p:cNvSpPr txBox="1"/>
          <p:nvPr/>
        </p:nvSpPr>
        <p:spPr>
          <a:xfrm>
            <a:off x="5486400" y="2667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Amy – (252)422-8172</a:t>
            </a:r>
          </a:p>
          <a:p>
            <a:r>
              <a:rPr lang="en-US" dirty="0"/>
              <a:t>Emily – (248)310-0847</a:t>
            </a:r>
          </a:p>
        </p:txBody>
      </p:sp>
    </p:spTree>
    <p:extLst>
      <p:ext uri="{BB962C8B-B14F-4D97-AF65-F5344CB8AC3E}">
        <p14:creationId xmlns:p14="http://schemas.microsoft.com/office/powerpoint/2010/main" val="426857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/>
              <a:t>Mark Your Calendars!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999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b="1" dirty="0"/>
              <a:t>General Membership Meeting</a:t>
            </a:r>
            <a:r>
              <a:rPr lang="en-US" sz="2400" dirty="0"/>
              <a:t>- Wednesday, </a:t>
            </a:r>
            <a:r>
              <a:rPr lang="en-US" sz="2400" b="1" dirty="0"/>
              <a:t>September 27 </a:t>
            </a:r>
            <a:r>
              <a:rPr lang="en-US" sz="2400" dirty="0"/>
              <a:t>at 6:00pm</a:t>
            </a:r>
          </a:p>
          <a:p>
            <a:pPr lvl="2"/>
            <a:r>
              <a:rPr lang="en-US" dirty="0"/>
              <a:t>Meet the Amity Interns</a:t>
            </a:r>
          </a:p>
          <a:p>
            <a:pPr lvl="2"/>
            <a:r>
              <a:rPr lang="en-US" dirty="0"/>
              <a:t>Survey Results</a:t>
            </a:r>
          </a:p>
          <a:p>
            <a:pPr lvl="2"/>
            <a:r>
              <a:rPr lang="en-US" dirty="0"/>
              <a:t>New Financial Aid Model Pilot</a:t>
            </a:r>
          </a:p>
          <a:p>
            <a:pPr lvl="2"/>
            <a:r>
              <a:rPr lang="en-US" dirty="0"/>
              <a:t>Budget and Standing Rules Approval</a:t>
            </a:r>
          </a:p>
          <a:p>
            <a:r>
              <a:rPr lang="en-US" sz="2400" b="1" dirty="0"/>
              <a:t>Walkathon</a:t>
            </a:r>
            <a:r>
              <a:rPr lang="en-US" sz="2400" dirty="0"/>
              <a:t>- Friday, </a:t>
            </a:r>
            <a:r>
              <a:rPr lang="en-US" sz="2400" b="1" dirty="0"/>
              <a:t>October 6</a:t>
            </a:r>
            <a:r>
              <a:rPr lang="en-US" sz="2400" dirty="0"/>
              <a:t> at 3:35pm</a:t>
            </a:r>
          </a:p>
          <a:p>
            <a:r>
              <a:rPr lang="en-US" sz="2400" b="1" dirty="0"/>
              <a:t>Pumpkin Bash</a:t>
            </a:r>
            <a:r>
              <a:rPr lang="en-US" sz="2400" dirty="0"/>
              <a:t>- Friday, </a:t>
            </a:r>
            <a:r>
              <a:rPr lang="en-US" sz="2400" b="1" dirty="0"/>
              <a:t>October 27 </a:t>
            </a:r>
            <a:r>
              <a:rPr lang="en-US" sz="2400" dirty="0"/>
              <a:t>at 6:00pm</a:t>
            </a:r>
          </a:p>
          <a:p>
            <a:r>
              <a:rPr lang="en-US" sz="2400" b="1" dirty="0"/>
              <a:t>Auction</a:t>
            </a:r>
            <a:r>
              <a:rPr lang="en-US" sz="2400" dirty="0"/>
              <a:t>- Saturday, </a:t>
            </a:r>
            <a:r>
              <a:rPr lang="en-US" sz="2400" b="1" dirty="0"/>
              <a:t>March 24 </a:t>
            </a:r>
            <a:r>
              <a:rPr lang="en-US" sz="2400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20650"/>
            <a:ext cx="2012950" cy="14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5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13657</TotalTime>
  <Words>433</Words>
  <Application>Microsoft Office PowerPoint</Application>
  <PresentationFormat>On-screen Show (4:3)</PresentationFormat>
  <Paragraphs>76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Muchas Gracias!</vt:lpstr>
      <vt:lpstr>Our Puesta del Sol PTA</vt:lpstr>
      <vt:lpstr>Our Puesta del Sol PTA</vt:lpstr>
      <vt:lpstr>What Does PTA Do?</vt:lpstr>
      <vt:lpstr>How Does PTA Do It?</vt:lpstr>
      <vt:lpstr>Join Us- We want YOU!</vt:lpstr>
      <vt:lpstr>PowerPoint Presentation</vt:lpstr>
      <vt:lpstr>Mark Your Calendars!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Mizell</dc:creator>
  <cp:lastModifiedBy>Amy Ulrich</cp:lastModifiedBy>
  <cp:revision>38</cp:revision>
  <dcterms:created xsi:type="dcterms:W3CDTF">2017-06-07T21:45:04Z</dcterms:created>
  <dcterms:modified xsi:type="dcterms:W3CDTF">2017-09-19T20:45:29Z</dcterms:modified>
</cp:coreProperties>
</file>