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4" r:id="rId10"/>
    <p:sldId id="271" r:id="rId11"/>
    <p:sldId id="275" r:id="rId12"/>
    <p:sldId id="276" r:id="rId13"/>
    <p:sldId id="27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2F82"/>
    <a:srgbClr val="2D41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85" d="100"/>
          <a:sy n="85" d="100"/>
        </p:scale>
        <p:origin x="5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81EACA-8F8F-4B2D-80D4-A29CEF15C3DC}" type="doc">
      <dgm:prSet loTypeId="urn:microsoft.com/office/officeart/2005/8/layout/radial1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9EC857-762B-4F9C-97F2-48BB8FD114A7}">
      <dgm:prSet phldrT="[Text]" custT="1"/>
      <dgm:spPr/>
      <dgm:t>
        <a:bodyPr/>
        <a:lstStyle/>
        <a:p>
          <a:r>
            <a:rPr lang="en-US" sz="3200" b="1" dirty="0"/>
            <a:t>Kids</a:t>
          </a:r>
        </a:p>
      </dgm:t>
    </dgm:pt>
    <dgm:pt modelId="{9E0F06F0-D466-43AF-9770-B8FCB4508B1E}" type="parTrans" cxnId="{85208343-DA77-4E96-9257-2E98E564AA54}">
      <dgm:prSet/>
      <dgm:spPr/>
      <dgm:t>
        <a:bodyPr/>
        <a:lstStyle/>
        <a:p>
          <a:endParaRPr lang="en-US" b="1"/>
        </a:p>
      </dgm:t>
    </dgm:pt>
    <dgm:pt modelId="{B1B1EA10-DA89-4254-A763-3C402CF759EB}" type="sibTrans" cxnId="{85208343-DA77-4E96-9257-2E98E564AA54}">
      <dgm:prSet/>
      <dgm:spPr/>
      <dgm:t>
        <a:bodyPr/>
        <a:lstStyle/>
        <a:p>
          <a:endParaRPr lang="en-US" b="1"/>
        </a:p>
      </dgm:t>
    </dgm:pt>
    <dgm:pt modelId="{E77DB99B-E9E4-4A2E-BBBD-53DB7AA827B3}">
      <dgm:prSet phldrT="[Text]" custT="1"/>
      <dgm:spPr/>
      <dgm:t>
        <a:bodyPr/>
        <a:lstStyle/>
        <a:p>
          <a:r>
            <a:rPr lang="en-US" sz="1600" b="1" dirty="0"/>
            <a:t>School</a:t>
          </a:r>
        </a:p>
      </dgm:t>
    </dgm:pt>
    <dgm:pt modelId="{89A7AC5B-DA95-4CC2-A068-1789B64AF407}" type="parTrans" cxnId="{36B42EDD-BE10-4E46-90DA-81C85994401F}">
      <dgm:prSet/>
      <dgm:spPr/>
      <dgm:t>
        <a:bodyPr/>
        <a:lstStyle/>
        <a:p>
          <a:endParaRPr lang="en-US" b="1"/>
        </a:p>
      </dgm:t>
    </dgm:pt>
    <dgm:pt modelId="{93A16617-09FA-4BBD-A3CD-B0D101DFA5F2}" type="sibTrans" cxnId="{36B42EDD-BE10-4E46-90DA-81C85994401F}">
      <dgm:prSet/>
      <dgm:spPr/>
      <dgm:t>
        <a:bodyPr/>
        <a:lstStyle/>
        <a:p>
          <a:endParaRPr lang="en-US" b="1"/>
        </a:p>
      </dgm:t>
    </dgm:pt>
    <dgm:pt modelId="{4808F758-2104-4268-8F7D-15BFA49C26AC}">
      <dgm:prSet phldrT="[Text]" custT="1"/>
      <dgm:spPr/>
      <dgm:t>
        <a:bodyPr/>
        <a:lstStyle/>
        <a:p>
          <a:r>
            <a:rPr lang="en-US" sz="1800" b="1" dirty="0"/>
            <a:t>Teachers</a:t>
          </a:r>
        </a:p>
      </dgm:t>
    </dgm:pt>
    <dgm:pt modelId="{744B4E4A-7FDC-4EC6-85BB-BB422EA31086}" type="parTrans" cxnId="{58966779-BDDC-4132-BBFA-03059B800FB0}">
      <dgm:prSet/>
      <dgm:spPr/>
      <dgm:t>
        <a:bodyPr/>
        <a:lstStyle/>
        <a:p>
          <a:endParaRPr lang="en-US" b="1"/>
        </a:p>
      </dgm:t>
    </dgm:pt>
    <dgm:pt modelId="{1CA5E1FB-861A-4E03-993A-8DE477137DC3}" type="sibTrans" cxnId="{58966779-BDDC-4132-BBFA-03059B800FB0}">
      <dgm:prSet/>
      <dgm:spPr/>
      <dgm:t>
        <a:bodyPr/>
        <a:lstStyle/>
        <a:p>
          <a:endParaRPr lang="en-US" b="1"/>
        </a:p>
      </dgm:t>
    </dgm:pt>
    <dgm:pt modelId="{9122115E-DB98-4D90-B9C8-B77B4129661E}">
      <dgm:prSet phldrT="[Text]" custT="1"/>
      <dgm:spPr/>
      <dgm:t>
        <a:bodyPr/>
        <a:lstStyle/>
        <a:p>
          <a:r>
            <a:rPr lang="en-US" sz="1100" b="1" dirty="0"/>
            <a:t>Community</a:t>
          </a:r>
        </a:p>
      </dgm:t>
    </dgm:pt>
    <dgm:pt modelId="{1824771C-6ADF-4861-ADAC-89F65B2D1B56}" type="parTrans" cxnId="{AC8B87E0-926F-4A99-A1F1-22148E2CB19B}">
      <dgm:prSet/>
      <dgm:spPr/>
      <dgm:t>
        <a:bodyPr/>
        <a:lstStyle/>
        <a:p>
          <a:endParaRPr lang="en-US" b="1"/>
        </a:p>
      </dgm:t>
    </dgm:pt>
    <dgm:pt modelId="{187343F1-230D-4A9C-9C65-77AF131B67D5}" type="sibTrans" cxnId="{AC8B87E0-926F-4A99-A1F1-22148E2CB19B}">
      <dgm:prSet/>
      <dgm:spPr/>
      <dgm:t>
        <a:bodyPr/>
        <a:lstStyle/>
        <a:p>
          <a:endParaRPr lang="en-US" b="1"/>
        </a:p>
      </dgm:t>
    </dgm:pt>
    <dgm:pt modelId="{A444A115-AE0F-428D-BBCB-8202AAA48EC2}">
      <dgm:prSet phldrT="[Text]" custT="1"/>
      <dgm:spPr/>
      <dgm:t>
        <a:bodyPr/>
        <a:lstStyle/>
        <a:p>
          <a:r>
            <a:rPr lang="en-US" sz="1600" b="1" dirty="0"/>
            <a:t>PTA</a:t>
          </a:r>
        </a:p>
      </dgm:t>
    </dgm:pt>
    <dgm:pt modelId="{91270E14-1023-48D7-AD5E-FDEB719CBDBB}" type="parTrans" cxnId="{476FDAB0-7310-4E5B-AA84-D2A07ACF0A75}">
      <dgm:prSet/>
      <dgm:spPr/>
      <dgm:t>
        <a:bodyPr/>
        <a:lstStyle/>
        <a:p>
          <a:endParaRPr lang="en-US" b="1"/>
        </a:p>
      </dgm:t>
    </dgm:pt>
    <dgm:pt modelId="{DCF62FC1-AB2D-4409-96BD-14CA8E9084B6}" type="sibTrans" cxnId="{476FDAB0-7310-4E5B-AA84-D2A07ACF0A75}">
      <dgm:prSet/>
      <dgm:spPr/>
      <dgm:t>
        <a:bodyPr/>
        <a:lstStyle/>
        <a:p>
          <a:endParaRPr lang="en-US" b="1"/>
        </a:p>
      </dgm:t>
    </dgm:pt>
    <dgm:pt modelId="{FB97F90A-8BBF-4D46-B5CC-8D3AF9DF6474}" type="pres">
      <dgm:prSet presAssocID="{DD81EACA-8F8F-4B2D-80D4-A29CEF15C3D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0D9F491-6B1E-4E62-9E2F-B9738CF37D87}" type="pres">
      <dgm:prSet presAssocID="{F89EC857-762B-4F9C-97F2-48BB8FD114A7}" presName="centerShape" presStyleLbl="node0" presStyleIdx="0" presStyleCnt="1"/>
      <dgm:spPr/>
    </dgm:pt>
    <dgm:pt modelId="{A95899DB-79F7-4865-B127-02BBF656B5E2}" type="pres">
      <dgm:prSet presAssocID="{89A7AC5B-DA95-4CC2-A068-1789B64AF407}" presName="Name9" presStyleLbl="parChTrans1D2" presStyleIdx="0" presStyleCnt="4"/>
      <dgm:spPr/>
    </dgm:pt>
    <dgm:pt modelId="{6675EA8F-1BA7-4461-B1C9-75EBF0AD81C1}" type="pres">
      <dgm:prSet presAssocID="{89A7AC5B-DA95-4CC2-A068-1789B64AF407}" presName="connTx" presStyleLbl="parChTrans1D2" presStyleIdx="0" presStyleCnt="4"/>
      <dgm:spPr/>
    </dgm:pt>
    <dgm:pt modelId="{A6113F49-1FEF-43B7-89F4-4D7CE32EF93A}" type="pres">
      <dgm:prSet presAssocID="{E77DB99B-E9E4-4A2E-BBBD-53DB7AA827B3}" presName="node" presStyleLbl="node1" presStyleIdx="0" presStyleCnt="4">
        <dgm:presLayoutVars>
          <dgm:bulletEnabled val="1"/>
        </dgm:presLayoutVars>
      </dgm:prSet>
      <dgm:spPr/>
    </dgm:pt>
    <dgm:pt modelId="{74DE0078-5C48-4DA1-89AB-F6AC44D4DABC}" type="pres">
      <dgm:prSet presAssocID="{744B4E4A-7FDC-4EC6-85BB-BB422EA31086}" presName="Name9" presStyleLbl="parChTrans1D2" presStyleIdx="1" presStyleCnt="4"/>
      <dgm:spPr/>
    </dgm:pt>
    <dgm:pt modelId="{957F8B58-B0CD-4829-B2F6-2535283C688C}" type="pres">
      <dgm:prSet presAssocID="{744B4E4A-7FDC-4EC6-85BB-BB422EA31086}" presName="connTx" presStyleLbl="parChTrans1D2" presStyleIdx="1" presStyleCnt="4"/>
      <dgm:spPr/>
    </dgm:pt>
    <dgm:pt modelId="{A8A3715C-4D8E-4BBA-B24A-902662DBCF3F}" type="pres">
      <dgm:prSet presAssocID="{4808F758-2104-4268-8F7D-15BFA49C26AC}" presName="node" presStyleLbl="node1" presStyleIdx="1" presStyleCnt="4">
        <dgm:presLayoutVars>
          <dgm:bulletEnabled val="1"/>
        </dgm:presLayoutVars>
      </dgm:prSet>
      <dgm:spPr/>
    </dgm:pt>
    <dgm:pt modelId="{9789A655-C559-4D4D-8DEE-AFC464CB8337}" type="pres">
      <dgm:prSet presAssocID="{1824771C-6ADF-4861-ADAC-89F65B2D1B56}" presName="Name9" presStyleLbl="parChTrans1D2" presStyleIdx="2" presStyleCnt="4"/>
      <dgm:spPr/>
    </dgm:pt>
    <dgm:pt modelId="{A69C5FBB-6569-4203-BC53-11A4190D6786}" type="pres">
      <dgm:prSet presAssocID="{1824771C-6ADF-4861-ADAC-89F65B2D1B56}" presName="connTx" presStyleLbl="parChTrans1D2" presStyleIdx="2" presStyleCnt="4"/>
      <dgm:spPr/>
    </dgm:pt>
    <dgm:pt modelId="{2030F4B9-6DA1-4AAC-BFCA-3210DFCFD0C8}" type="pres">
      <dgm:prSet presAssocID="{9122115E-DB98-4D90-B9C8-B77B4129661E}" presName="node" presStyleLbl="node1" presStyleIdx="2" presStyleCnt="4">
        <dgm:presLayoutVars>
          <dgm:bulletEnabled val="1"/>
        </dgm:presLayoutVars>
      </dgm:prSet>
      <dgm:spPr/>
    </dgm:pt>
    <dgm:pt modelId="{5931C653-A7C1-49EA-8A3D-5EF0B95EC653}" type="pres">
      <dgm:prSet presAssocID="{91270E14-1023-48D7-AD5E-FDEB719CBDBB}" presName="Name9" presStyleLbl="parChTrans1D2" presStyleIdx="3" presStyleCnt="4"/>
      <dgm:spPr/>
    </dgm:pt>
    <dgm:pt modelId="{F624EE40-F25B-4615-9C93-684A964BF358}" type="pres">
      <dgm:prSet presAssocID="{91270E14-1023-48D7-AD5E-FDEB719CBDBB}" presName="connTx" presStyleLbl="parChTrans1D2" presStyleIdx="3" presStyleCnt="4"/>
      <dgm:spPr/>
    </dgm:pt>
    <dgm:pt modelId="{EA52CEA3-1347-4910-953D-D17FA02D3D91}" type="pres">
      <dgm:prSet presAssocID="{A444A115-AE0F-428D-BBCB-8202AAA48EC2}" presName="node" presStyleLbl="node1" presStyleIdx="3" presStyleCnt="4">
        <dgm:presLayoutVars>
          <dgm:bulletEnabled val="1"/>
        </dgm:presLayoutVars>
      </dgm:prSet>
      <dgm:spPr/>
    </dgm:pt>
  </dgm:ptLst>
  <dgm:cxnLst>
    <dgm:cxn modelId="{2B86A616-379F-49BE-A294-A74DCB673DDF}" type="presOf" srcId="{91270E14-1023-48D7-AD5E-FDEB719CBDBB}" destId="{5931C653-A7C1-49EA-8A3D-5EF0B95EC653}" srcOrd="0" destOrd="0" presId="urn:microsoft.com/office/officeart/2005/8/layout/radial1"/>
    <dgm:cxn modelId="{A7219E18-599B-4B01-8896-55C90FD24ADC}" type="presOf" srcId="{E77DB99B-E9E4-4A2E-BBBD-53DB7AA827B3}" destId="{A6113F49-1FEF-43B7-89F4-4D7CE32EF93A}" srcOrd="0" destOrd="0" presId="urn:microsoft.com/office/officeart/2005/8/layout/radial1"/>
    <dgm:cxn modelId="{82FFC536-3E81-4A19-A4A2-75B8E50D48C9}" type="presOf" srcId="{9122115E-DB98-4D90-B9C8-B77B4129661E}" destId="{2030F4B9-6DA1-4AAC-BFCA-3210DFCFD0C8}" srcOrd="0" destOrd="0" presId="urn:microsoft.com/office/officeart/2005/8/layout/radial1"/>
    <dgm:cxn modelId="{CF8CD63A-5D32-4EAB-8BAB-B35902097542}" type="presOf" srcId="{DD81EACA-8F8F-4B2D-80D4-A29CEF15C3DC}" destId="{FB97F90A-8BBF-4D46-B5CC-8D3AF9DF6474}" srcOrd="0" destOrd="0" presId="urn:microsoft.com/office/officeart/2005/8/layout/radial1"/>
    <dgm:cxn modelId="{17ADA660-9DA5-4C25-9A1A-063B0C6A74E9}" type="presOf" srcId="{1824771C-6ADF-4861-ADAC-89F65B2D1B56}" destId="{9789A655-C559-4D4D-8DEE-AFC464CB8337}" srcOrd="0" destOrd="0" presId="urn:microsoft.com/office/officeart/2005/8/layout/radial1"/>
    <dgm:cxn modelId="{85208343-DA77-4E96-9257-2E98E564AA54}" srcId="{DD81EACA-8F8F-4B2D-80D4-A29CEF15C3DC}" destId="{F89EC857-762B-4F9C-97F2-48BB8FD114A7}" srcOrd="0" destOrd="0" parTransId="{9E0F06F0-D466-43AF-9770-B8FCB4508B1E}" sibTransId="{B1B1EA10-DA89-4254-A763-3C402CF759EB}"/>
    <dgm:cxn modelId="{934B7266-7CA5-4A8B-ADA8-20541D21A9EB}" type="presOf" srcId="{A444A115-AE0F-428D-BBCB-8202AAA48EC2}" destId="{EA52CEA3-1347-4910-953D-D17FA02D3D91}" srcOrd="0" destOrd="0" presId="urn:microsoft.com/office/officeart/2005/8/layout/radial1"/>
    <dgm:cxn modelId="{60424768-0BDF-4E3A-96DA-C2B92CB0D81C}" type="presOf" srcId="{744B4E4A-7FDC-4EC6-85BB-BB422EA31086}" destId="{74DE0078-5C48-4DA1-89AB-F6AC44D4DABC}" srcOrd="0" destOrd="0" presId="urn:microsoft.com/office/officeart/2005/8/layout/radial1"/>
    <dgm:cxn modelId="{2D9E936B-D3A2-4C56-8C52-ADA58065491E}" type="presOf" srcId="{F89EC857-762B-4F9C-97F2-48BB8FD114A7}" destId="{D0D9F491-6B1E-4E62-9E2F-B9738CF37D87}" srcOrd="0" destOrd="0" presId="urn:microsoft.com/office/officeart/2005/8/layout/radial1"/>
    <dgm:cxn modelId="{58966779-BDDC-4132-BBFA-03059B800FB0}" srcId="{F89EC857-762B-4F9C-97F2-48BB8FD114A7}" destId="{4808F758-2104-4268-8F7D-15BFA49C26AC}" srcOrd="1" destOrd="0" parTransId="{744B4E4A-7FDC-4EC6-85BB-BB422EA31086}" sibTransId="{1CA5E1FB-861A-4E03-993A-8DE477137DC3}"/>
    <dgm:cxn modelId="{8CE38A7F-24E0-49DF-899F-898863841536}" type="presOf" srcId="{91270E14-1023-48D7-AD5E-FDEB719CBDBB}" destId="{F624EE40-F25B-4615-9C93-684A964BF358}" srcOrd="1" destOrd="0" presId="urn:microsoft.com/office/officeart/2005/8/layout/radial1"/>
    <dgm:cxn modelId="{35A7498F-9E15-4DA4-813C-C9FD9B492979}" type="presOf" srcId="{4808F758-2104-4268-8F7D-15BFA49C26AC}" destId="{A8A3715C-4D8E-4BBA-B24A-902662DBCF3F}" srcOrd="0" destOrd="0" presId="urn:microsoft.com/office/officeart/2005/8/layout/radial1"/>
    <dgm:cxn modelId="{476FDAB0-7310-4E5B-AA84-D2A07ACF0A75}" srcId="{F89EC857-762B-4F9C-97F2-48BB8FD114A7}" destId="{A444A115-AE0F-428D-BBCB-8202AAA48EC2}" srcOrd="3" destOrd="0" parTransId="{91270E14-1023-48D7-AD5E-FDEB719CBDBB}" sibTransId="{DCF62FC1-AB2D-4409-96BD-14CA8E9084B6}"/>
    <dgm:cxn modelId="{94B741C9-F724-4494-A6FE-E603203C5E4A}" type="presOf" srcId="{1824771C-6ADF-4861-ADAC-89F65B2D1B56}" destId="{A69C5FBB-6569-4203-BC53-11A4190D6786}" srcOrd="1" destOrd="0" presId="urn:microsoft.com/office/officeart/2005/8/layout/radial1"/>
    <dgm:cxn modelId="{42A1E7D4-8C29-47DD-908E-D563616001B4}" type="presOf" srcId="{89A7AC5B-DA95-4CC2-A068-1789B64AF407}" destId="{6675EA8F-1BA7-4461-B1C9-75EBF0AD81C1}" srcOrd="1" destOrd="0" presId="urn:microsoft.com/office/officeart/2005/8/layout/radial1"/>
    <dgm:cxn modelId="{6994D9D6-B8E6-4489-A680-786E33D9BDC0}" type="presOf" srcId="{89A7AC5B-DA95-4CC2-A068-1789B64AF407}" destId="{A95899DB-79F7-4865-B127-02BBF656B5E2}" srcOrd="0" destOrd="0" presId="urn:microsoft.com/office/officeart/2005/8/layout/radial1"/>
    <dgm:cxn modelId="{36B42EDD-BE10-4E46-90DA-81C85994401F}" srcId="{F89EC857-762B-4F9C-97F2-48BB8FD114A7}" destId="{E77DB99B-E9E4-4A2E-BBBD-53DB7AA827B3}" srcOrd="0" destOrd="0" parTransId="{89A7AC5B-DA95-4CC2-A068-1789B64AF407}" sibTransId="{93A16617-09FA-4BBD-A3CD-B0D101DFA5F2}"/>
    <dgm:cxn modelId="{AC8B87E0-926F-4A99-A1F1-22148E2CB19B}" srcId="{F89EC857-762B-4F9C-97F2-48BB8FD114A7}" destId="{9122115E-DB98-4D90-B9C8-B77B4129661E}" srcOrd="2" destOrd="0" parTransId="{1824771C-6ADF-4861-ADAC-89F65B2D1B56}" sibTransId="{187343F1-230D-4A9C-9C65-77AF131B67D5}"/>
    <dgm:cxn modelId="{5B8CEFE0-DE7B-4DF5-95A5-1DC8140BB6A1}" type="presOf" srcId="{744B4E4A-7FDC-4EC6-85BB-BB422EA31086}" destId="{957F8B58-B0CD-4829-B2F6-2535283C688C}" srcOrd="1" destOrd="0" presId="urn:microsoft.com/office/officeart/2005/8/layout/radial1"/>
    <dgm:cxn modelId="{0982EF69-3E44-4C3F-836C-F0A5CB410D1D}" type="presParOf" srcId="{FB97F90A-8BBF-4D46-B5CC-8D3AF9DF6474}" destId="{D0D9F491-6B1E-4E62-9E2F-B9738CF37D87}" srcOrd="0" destOrd="0" presId="urn:microsoft.com/office/officeart/2005/8/layout/radial1"/>
    <dgm:cxn modelId="{F06BFE02-7CF4-479D-B47B-EBD615ECF5BA}" type="presParOf" srcId="{FB97F90A-8BBF-4D46-B5CC-8D3AF9DF6474}" destId="{A95899DB-79F7-4865-B127-02BBF656B5E2}" srcOrd="1" destOrd="0" presId="urn:microsoft.com/office/officeart/2005/8/layout/radial1"/>
    <dgm:cxn modelId="{5F2181EC-F535-458C-803F-A392FAAFC352}" type="presParOf" srcId="{A95899DB-79F7-4865-B127-02BBF656B5E2}" destId="{6675EA8F-1BA7-4461-B1C9-75EBF0AD81C1}" srcOrd="0" destOrd="0" presId="urn:microsoft.com/office/officeart/2005/8/layout/radial1"/>
    <dgm:cxn modelId="{3BE9CA24-DAC3-48E6-A1F5-E87265E43F43}" type="presParOf" srcId="{FB97F90A-8BBF-4D46-B5CC-8D3AF9DF6474}" destId="{A6113F49-1FEF-43B7-89F4-4D7CE32EF93A}" srcOrd="2" destOrd="0" presId="urn:microsoft.com/office/officeart/2005/8/layout/radial1"/>
    <dgm:cxn modelId="{17F3BF68-E053-49C3-9C2D-9B87D85C55C3}" type="presParOf" srcId="{FB97F90A-8BBF-4D46-B5CC-8D3AF9DF6474}" destId="{74DE0078-5C48-4DA1-89AB-F6AC44D4DABC}" srcOrd="3" destOrd="0" presId="urn:microsoft.com/office/officeart/2005/8/layout/radial1"/>
    <dgm:cxn modelId="{598B936D-EF21-41E8-B618-28DE1EBA74FB}" type="presParOf" srcId="{74DE0078-5C48-4DA1-89AB-F6AC44D4DABC}" destId="{957F8B58-B0CD-4829-B2F6-2535283C688C}" srcOrd="0" destOrd="0" presId="urn:microsoft.com/office/officeart/2005/8/layout/radial1"/>
    <dgm:cxn modelId="{756CF4AE-79FC-49B5-A24C-39F6289603BE}" type="presParOf" srcId="{FB97F90A-8BBF-4D46-B5CC-8D3AF9DF6474}" destId="{A8A3715C-4D8E-4BBA-B24A-902662DBCF3F}" srcOrd="4" destOrd="0" presId="urn:microsoft.com/office/officeart/2005/8/layout/radial1"/>
    <dgm:cxn modelId="{92141354-C652-4E7E-A520-1232A363BBC7}" type="presParOf" srcId="{FB97F90A-8BBF-4D46-B5CC-8D3AF9DF6474}" destId="{9789A655-C559-4D4D-8DEE-AFC464CB8337}" srcOrd="5" destOrd="0" presId="urn:microsoft.com/office/officeart/2005/8/layout/radial1"/>
    <dgm:cxn modelId="{FA4381CA-DA03-4440-AAB7-81A441F650FB}" type="presParOf" srcId="{9789A655-C559-4D4D-8DEE-AFC464CB8337}" destId="{A69C5FBB-6569-4203-BC53-11A4190D6786}" srcOrd="0" destOrd="0" presId="urn:microsoft.com/office/officeart/2005/8/layout/radial1"/>
    <dgm:cxn modelId="{9060D48C-38BD-4288-9F6D-0FA2B64B98B7}" type="presParOf" srcId="{FB97F90A-8BBF-4D46-B5CC-8D3AF9DF6474}" destId="{2030F4B9-6DA1-4AAC-BFCA-3210DFCFD0C8}" srcOrd="6" destOrd="0" presId="urn:microsoft.com/office/officeart/2005/8/layout/radial1"/>
    <dgm:cxn modelId="{6256886D-C451-405D-A181-501BC4BDD186}" type="presParOf" srcId="{FB97F90A-8BBF-4D46-B5CC-8D3AF9DF6474}" destId="{5931C653-A7C1-49EA-8A3D-5EF0B95EC653}" srcOrd="7" destOrd="0" presId="urn:microsoft.com/office/officeart/2005/8/layout/radial1"/>
    <dgm:cxn modelId="{BD4191E5-3DC6-4419-A1B2-3C73BDA86B88}" type="presParOf" srcId="{5931C653-A7C1-49EA-8A3D-5EF0B95EC653}" destId="{F624EE40-F25B-4615-9C93-684A964BF358}" srcOrd="0" destOrd="0" presId="urn:microsoft.com/office/officeart/2005/8/layout/radial1"/>
    <dgm:cxn modelId="{4F34B653-1FCA-4E3E-A505-B70256D40E8D}" type="presParOf" srcId="{FB97F90A-8BBF-4D46-B5CC-8D3AF9DF6474}" destId="{EA52CEA3-1347-4910-953D-D17FA02D3D91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D9F491-6B1E-4E62-9E2F-B9738CF37D87}">
      <dsp:nvSpPr>
        <dsp:cNvPr id="0" name=""/>
        <dsp:cNvSpPr/>
      </dsp:nvSpPr>
      <dsp:spPr>
        <a:xfrm>
          <a:off x="3774082" y="1813519"/>
          <a:ext cx="1392634" cy="13926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Kids</a:t>
          </a:r>
        </a:p>
      </dsp:txBody>
      <dsp:txXfrm>
        <a:off x="3978029" y="2017466"/>
        <a:ext cx="984740" cy="984740"/>
      </dsp:txXfrm>
    </dsp:sp>
    <dsp:sp modelId="{A95899DB-79F7-4865-B127-02BBF656B5E2}">
      <dsp:nvSpPr>
        <dsp:cNvPr id="0" name=""/>
        <dsp:cNvSpPr/>
      </dsp:nvSpPr>
      <dsp:spPr>
        <a:xfrm rot="16200000">
          <a:off x="4260929" y="1590030"/>
          <a:ext cx="418941" cy="28037"/>
        </a:xfrm>
        <a:custGeom>
          <a:avLst/>
          <a:gdLst/>
          <a:ahLst/>
          <a:cxnLst/>
          <a:rect l="0" t="0" r="0" b="0"/>
          <a:pathLst>
            <a:path>
              <a:moveTo>
                <a:pt x="0" y="14018"/>
              </a:moveTo>
              <a:lnTo>
                <a:pt x="418941" y="1401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b="1" kern="1200"/>
        </a:p>
      </dsp:txBody>
      <dsp:txXfrm>
        <a:off x="4459926" y="1593575"/>
        <a:ext cx="20947" cy="20947"/>
      </dsp:txXfrm>
    </dsp:sp>
    <dsp:sp modelId="{A6113F49-1FEF-43B7-89F4-4D7CE32EF93A}">
      <dsp:nvSpPr>
        <dsp:cNvPr id="0" name=""/>
        <dsp:cNvSpPr/>
      </dsp:nvSpPr>
      <dsp:spPr>
        <a:xfrm>
          <a:off x="3774082" y="1944"/>
          <a:ext cx="1392634" cy="13926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School</a:t>
          </a:r>
        </a:p>
      </dsp:txBody>
      <dsp:txXfrm>
        <a:off x="3978029" y="205891"/>
        <a:ext cx="984740" cy="984740"/>
      </dsp:txXfrm>
    </dsp:sp>
    <dsp:sp modelId="{74DE0078-5C48-4DA1-89AB-F6AC44D4DABC}">
      <dsp:nvSpPr>
        <dsp:cNvPr id="0" name=""/>
        <dsp:cNvSpPr/>
      </dsp:nvSpPr>
      <dsp:spPr>
        <a:xfrm>
          <a:off x="5166717" y="2495818"/>
          <a:ext cx="418941" cy="28037"/>
        </a:xfrm>
        <a:custGeom>
          <a:avLst/>
          <a:gdLst/>
          <a:ahLst/>
          <a:cxnLst/>
          <a:rect l="0" t="0" r="0" b="0"/>
          <a:pathLst>
            <a:path>
              <a:moveTo>
                <a:pt x="0" y="14018"/>
              </a:moveTo>
              <a:lnTo>
                <a:pt x="418941" y="1401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b="1" kern="1200"/>
        </a:p>
      </dsp:txBody>
      <dsp:txXfrm>
        <a:off x="5365714" y="2499363"/>
        <a:ext cx="20947" cy="20947"/>
      </dsp:txXfrm>
    </dsp:sp>
    <dsp:sp modelId="{A8A3715C-4D8E-4BBA-B24A-902662DBCF3F}">
      <dsp:nvSpPr>
        <dsp:cNvPr id="0" name=""/>
        <dsp:cNvSpPr/>
      </dsp:nvSpPr>
      <dsp:spPr>
        <a:xfrm>
          <a:off x="5585658" y="1813519"/>
          <a:ext cx="1392634" cy="13926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Teachers</a:t>
          </a:r>
        </a:p>
      </dsp:txBody>
      <dsp:txXfrm>
        <a:off x="5789605" y="2017466"/>
        <a:ext cx="984740" cy="984740"/>
      </dsp:txXfrm>
    </dsp:sp>
    <dsp:sp modelId="{9789A655-C559-4D4D-8DEE-AFC464CB8337}">
      <dsp:nvSpPr>
        <dsp:cNvPr id="0" name=""/>
        <dsp:cNvSpPr/>
      </dsp:nvSpPr>
      <dsp:spPr>
        <a:xfrm rot="5400000">
          <a:off x="4260929" y="3401606"/>
          <a:ext cx="418941" cy="28037"/>
        </a:xfrm>
        <a:custGeom>
          <a:avLst/>
          <a:gdLst/>
          <a:ahLst/>
          <a:cxnLst/>
          <a:rect l="0" t="0" r="0" b="0"/>
          <a:pathLst>
            <a:path>
              <a:moveTo>
                <a:pt x="0" y="14018"/>
              </a:moveTo>
              <a:lnTo>
                <a:pt x="418941" y="1401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b="1" kern="1200"/>
        </a:p>
      </dsp:txBody>
      <dsp:txXfrm>
        <a:off x="4459926" y="3405151"/>
        <a:ext cx="20947" cy="20947"/>
      </dsp:txXfrm>
    </dsp:sp>
    <dsp:sp modelId="{2030F4B9-6DA1-4AAC-BFCA-3210DFCFD0C8}">
      <dsp:nvSpPr>
        <dsp:cNvPr id="0" name=""/>
        <dsp:cNvSpPr/>
      </dsp:nvSpPr>
      <dsp:spPr>
        <a:xfrm>
          <a:off x="3774082" y="3625095"/>
          <a:ext cx="1392634" cy="13926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Community</a:t>
          </a:r>
        </a:p>
      </dsp:txBody>
      <dsp:txXfrm>
        <a:off x="3978029" y="3829042"/>
        <a:ext cx="984740" cy="984740"/>
      </dsp:txXfrm>
    </dsp:sp>
    <dsp:sp modelId="{5931C653-A7C1-49EA-8A3D-5EF0B95EC653}">
      <dsp:nvSpPr>
        <dsp:cNvPr id="0" name=""/>
        <dsp:cNvSpPr/>
      </dsp:nvSpPr>
      <dsp:spPr>
        <a:xfrm rot="10800000">
          <a:off x="3355141" y="2495818"/>
          <a:ext cx="418941" cy="28037"/>
        </a:xfrm>
        <a:custGeom>
          <a:avLst/>
          <a:gdLst/>
          <a:ahLst/>
          <a:cxnLst/>
          <a:rect l="0" t="0" r="0" b="0"/>
          <a:pathLst>
            <a:path>
              <a:moveTo>
                <a:pt x="0" y="14018"/>
              </a:moveTo>
              <a:lnTo>
                <a:pt x="418941" y="1401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b="1" kern="1200"/>
        </a:p>
      </dsp:txBody>
      <dsp:txXfrm rot="10800000">
        <a:off x="3554138" y="2499363"/>
        <a:ext cx="20947" cy="20947"/>
      </dsp:txXfrm>
    </dsp:sp>
    <dsp:sp modelId="{EA52CEA3-1347-4910-953D-D17FA02D3D91}">
      <dsp:nvSpPr>
        <dsp:cNvPr id="0" name=""/>
        <dsp:cNvSpPr/>
      </dsp:nvSpPr>
      <dsp:spPr>
        <a:xfrm>
          <a:off x="1962507" y="1813519"/>
          <a:ext cx="1392634" cy="13926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PTA</a:t>
          </a:r>
        </a:p>
      </dsp:txBody>
      <dsp:txXfrm>
        <a:off x="2166454" y="2017466"/>
        <a:ext cx="984740" cy="984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D2EEB-BC9D-4823-833A-BE423ACF64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2A12DF-64A9-4574-A1E7-E599683A82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2C6ACD-9631-4855-9640-A04D240F1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6752E-ED1C-48A9-994F-B0B9670DA14D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CD16E-1F92-4E4B-8C15-A489B0716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F4863-4A94-48DC-888B-1E3E618F0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6EC83-75BB-4A04-94EB-FACDC4B9AD9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169789D-D952-417B-89A1-1F1BD07EC2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6" y="30230"/>
            <a:ext cx="2499099" cy="185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126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28112-19C3-429C-9D65-C9A41487F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5AC30-8A34-424D-B5C0-D88B5C27A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7071C1-CCD6-4C21-9E9F-1D56BE0DC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6752E-ED1C-48A9-994F-B0B9670DA14D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177B4-D254-490F-9DFA-109BD2F37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8FD4B-DEDE-4A07-888A-E6F488253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6EC83-75BB-4A04-94EB-FACDC4B9AD9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32442D0-F8CE-419B-966F-D870843F7D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6" y="30230"/>
            <a:ext cx="2499099" cy="185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5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F6EAA-151F-4B44-9D6E-8209F5713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105861-0A1A-4312-98D8-FFBEE2507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9C7516-A618-42C1-9092-3A341CF51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6752E-ED1C-48A9-994F-B0B9670DA14D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63EC9-F897-4E9E-8BA8-DDD9CADF0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FB308-FB5D-44F6-80C3-D4735F8EE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6EC83-75BB-4A04-94EB-FACDC4B9AD9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0DA6A6C-7EBA-4197-ADEF-7AF79009F9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6" y="30230"/>
            <a:ext cx="2499099" cy="185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393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216ED-6249-4DCD-B4B5-72D843328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6380" y="365125"/>
            <a:ext cx="8707419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8007A-5A8A-4EFE-9319-62A43ABAF9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88F7E1-9DE3-4A55-9F77-6ADE183674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50B39D-7297-4499-858A-F7A75EB77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6752E-ED1C-48A9-994F-B0B9670DA14D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E4AFDE-E281-45A4-9A4F-A80B04D1B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DCDD7A-8DEA-4DCB-8D0C-E3E7CC51F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6EC83-75BB-4A04-94EB-FACDC4B9AD9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F3A1990-ACB2-4573-A0AA-1C52043C11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6" y="30230"/>
            <a:ext cx="2499099" cy="185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5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CEC3C-5670-4A5B-ACAF-DE681FE76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8804" y="365125"/>
            <a:ext cx="8816583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D2CF52-7042-4374-89EC-5374D68C73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E92A17-DC61-42F6-B290-63D86A5439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87B90-6CA0-4F64-A26F-336B55DC07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BD5793-1D40-4387-B89A-42C9C4EC54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876748-FC5C-4510-A9B7-E806DE5AD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6752E-ED1C-48A9-994F-B0B9670DA14D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D0D6E7-D9F0-4BA0-BFDE-8417077AC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DC60B4-3ACC-42C7-8E48-86C84E72E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6EC83-75BB-4A04-94EB-FACDC4B9AD9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895FD05-63E9-43D4-AB8B-8DB3151B54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6" y="30230"/>
            <a:ext cx="2499099" cy="185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093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DFFBC-45DC-4F1A-B6FE-229B485DF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CD3D04-F538-443C-94A5-82DA9012C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6752E-ED1C-48A9-994F-B0B9670DA14D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91374A-766F-47BE-8C67-8EBF360A9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70890F-5FDA-4229-9D83-01CF3C972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6EC83-75BB-4A04-94EB-FACDC4B9AD96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80A6A3-AC2F-4868-B53F-793EED8291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6" y="30230"/>
            <a:ext cx="2499099" cy="185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339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177B81-8299-44E7-92FD-8E0A3D764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6752E-ED1C-48A9-994F-B0B9670DA14D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78E0D3-1970-4E7E-A97B-22D9B2265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810EC-1CA1-4836-8A9C-0EC77BD05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6EC83-75BB-4A04-94EB-FACDC4B9AD96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295076-C12D-4F2D-A7B6-7C4739B7D8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6" y="30230"/>
            <a:ext cx="2499099" cy="185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545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19B9D-3692-457F-8E7B-0D0F23745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9525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0135B-4C6B-4CE3-9968-DB90A6E8D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038C2F-89E4-4E64-B622-D2C14EDBF0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52700"/>
            <a:ext cx="3932237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33BB89-FBA4-455B-B784-5A2B6905D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6752E-ED1C-48A9-994F-B0B9670DA14D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4FD970-10E4-421B-BD8C-0675B677D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5E7808-D529-402E-939E-D9ABE161C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6EC83-75BB-4A04-94EB-FACDC4B9AD9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3B36CD9-E1C5-4630-AEB1-A97060DF0F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7" y="30230"/>
            <a:ext cx="1799852" cy="1337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923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5CE79-1DAB-42BF-B2AF-3C47059CD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75801"/>
            <a:ext cx="3932237" cy="113898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623C73-367A-42F1-8812-4B5341E961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3B73C2-52C4-409B-9652-C18B2971B1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53958"/>
            <a:ext cx="3932237" cy="31150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CF2510-A02F-43E5-8F9D-95BE65156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6752E-ED1C-48A9-994F-B0B9670DA14D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42E39F-DB33-4170-A33B-3D03FBCA3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9A211A-8B7B-44AD-96A8-24E38324F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6EC83-75BB-4A04-94EB-FACDC4B9AD9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392F157-E22C-4E8A-98E5-381A3A6411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7" y="30230"/>
            <a:ext cx="2079550" cy="1545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86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6429AB-5EA5-4B49-BD84-59C50C20A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1684" y="365125"/>
            <a:ext cx="863211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2BEE82-B181-478A-8C29-24A8699624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22437"/>
            <a:ext cx="10515600" cy="4154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DB1DB-CE5F-43A8-AA33-0161A1B126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6752E-ED1C-48A9-994F-B0B9670DA14D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5654F-0EB6-4634-9C9E-3C911BBC32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1E0F9-E328-4453-A3F3-789115B59A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6EC83-75BB-4A04-94EB-FACDC4B9AD9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66D35AB-5CFA-4853-8047-10E35DFE2B2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6" y="30229"/>
            <a:ext cx="2509856" cy="186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450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Principal’s Report:</a:t>
            </a:r>
            <a:br>
              <a:rPr lang="en-US" b="1" dirty="0"/>
            </a:br>
            <a:br>
              <a:rPr lang="en-US" dirty="0"/>
            </a:br>
            <a:r>
              <a:rPr lang="en-US" sz="3600" b="1" dirty="0">
                <a:solidFill>
                  <a:srgbClr val="1E2F82"/>
                </a:solidFill>
              </a:rPr>
              <a:t>Principal Survey Results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78694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Prepared by Grace Muro-Aje (Co-president)</a:t>
            </a:r>
          </a:p>
          <a:p>
            <a:r>
              <a:rPr lang="en-US" dirty="0"/>
              <a:t>Reviewed by Anne Wilson (Co-president), Jonathan Shearer (School Principal) and PTA Board</a:t>
            </a:r>
          </a:p>
          <a:p>
            <a:r>
              <a:rPr lang="en-US" dirty="0"/>
              <a:t>September 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883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2749" y="446780"/>
            <a:ext cx="10178322" cy="1492132"/>
          </a:xfrm>
        </p:spPr>
        <p:txBody>
          <a:bodyPr>
            <a:normAutofit/>
          </a:bodyPr>
          <a:lstStyle/>
          <a:p>
            <a:r>
              <a:rPr lang="en-US" sz="3200" dirty="0"/>
              <a:t>Q#2. What can we improve on in support of student </a:t>
            </a:r>
            <a:br>
              <a:rPr lang="en-US" sz="3200" dirty="0"/>
            </a:br>
            <a:r>
              <a:rPr lang="en-US" sz="3200" dirty="0"/>
              <a:t>success and family needs?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38250" y="1938912"/>
            <a:ext cx="4800600" cy="4919088"/>
          </a:xfrm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>
              <a:latin typeface="Calibri" panose="020F0502020204030204"/>
            </a:endParaRPr>
          </a:p>
          <a:p>
            <a:pPr marL="0" indent="0">
              <a:buNone/>
            </a:pPr>
            <a:r>
              <a:rPr lang="en-US" dirty="0">
                <a:latin typeface="Calibri" panose="020F0502020204030204"/>
              </a:rPr>
              <a:t>School support – Student needs</a:t>
            </a:r>
          </a:p>
          <a:p>
            <a:pPr lvl="0"/>
            <a:r>
              <a:rPr lang="en-US" dirty="0">
                <a:latin typeface="Calibri" panose="020F0502020204030204"/>
              </a:rPr>
              <a:t>Consistency of teachers within grade levels</a:t>
            </a:r>
          </a:p>
          <a:p>
            <a:pPr lvl="0"/>
            <a:r>
              <a:rPr lang="en-US" dirty="0">
                <a:latin typeface="Calibri" panose="020F0502020204030204"/>
              </a:rPr>
              <a:t>Gender balance- where are the girls?</a:t>
            </a:r>
          </a:p>
          <a:p>
            <a:pPr lvl="0"/>
            <a:r>
              <a:rPr lang="en-US" dirty="0">
                <a:latin typeface="Calibri" panose="020F0502020204030204"/>
              </a:rPr>
              <a:t>Teachers/student ratio</a:t>
            </a:r>
          </a:p>
          <a:p>
            <a:pPr lvl="0"/>
            <a:r>
              <a:rPr lang="en-US" dirty="0">
                <a:latin typeface="Calibri" panose="020F0502020204030204"/>
              </a:rPr>
              <a:t>Parking issue</a:t>
            </a:r>
          </a:p>
          <a:p>
            <a:r>
              <a:rPr lang="en-US" dirty="0">
                <a:latin typeface="Calibri" panose="020F0502020204030204"/>
              </a:rPr>
              <a:t>Less Incidents at recess (last year there were severe)</a:t>
            </a:r>
          </a:p>
          <a:p>
            <a:r>
              <a:rPr lang="en-US" dirty="0">
                <a:latin typeface="Calibri" panose="020F0502020204030204"/>
              </a:rPr>
              <a:t>Have recess by similar age group (K-1, 2-3, 4-5)</a:t>
            </a:r>
          </a:p>
          <a:p>
            <a:r>
              <a:rPr lang="en-US" dirty="0">
                <a:latin typeface="Calibri" panose="020F0502020204030204"/>
              </a:rPr>
              <a:t>Improve Health school lunch (lunch options are terrible as when I was a kid)</a:t>
            </a:r>
          </a:p>
          <a:p>
            <a:r>
              <a:rPr lang="en-US" dirty="0">
                <a:latin typeface="Calibri" panose="020F0502020204030204"/>
              </a:rPr>
              <a:t>More supervision at recess</a:t>
            </a:r>
          </a:p>
          <a:p>
            <a:r>
              <a:rPr lang="en-US" dirty="0">
                <a:latin typeface="Calibri" panose="020F0502020204030204"/>
              </a:rPr>
              <a:t>Remove bullies</a:t>
            </a:r>
          </a:p>
          <a:p>
            <a:endParaRPr lang="en-US" dirty="0">
              <a:latin typeface="Calibri" panose="020F0502020204030204"/>
            </a:endParaRPr>
          </a:p>
          <a:p>
            <a:pPr lvl="0"/>
            <a:endParaRPr lang="en-US" dirty="0">
              <a:latin typeface="Calibri" panose="020F0502020204030204"/>
            </a:endParaRPr>
          </a:p>
          <a:p>
            <a:pPr lvl="0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609159" y="1938912"/>
            <a:ext cx="4800600" cy="4919088"/>
          </a:xfrm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endParaRPr lang="en-US" dirty="0">
              <a:latin typeface="Calibri" panose="020F0502020204030204"/>
            </a:endParaRPr>
          </a:p>
          <a:p>
            <a:pPr marL="0" lvl="0" indent="0">
              <a:buNone/>
            </a:pPr>
            <a:r>
              <a:rPr lang="en-US" dirty="0"/>
              <a:t>Program improvement &amp; Communication</a:t>
            </a:r>
          </a:p>
          <a:p>
            <a:pPr lvl="0"/>
            <a:r>
              <a:rPr lang="en-US" dirty="0"/>
              <a:t>Club Phoenix - very disorganized (don’t know where kids are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More recess clubs</a:t>
            </a:r>
          </a:p>
          <a:p>
            <a:pPr lvl="0"/>
            <a:r>
              <a:rPr lang="en-US" dirty="0"/>
              <a:t>Limited after school activities - Offer tutorial &amp; sports</a:t>
            </a:r>
          </a:p>
          <a:p>
            <a:pPr lvl="0"/>
            <a:r>
              <a:rPr lang="en-US" dirty="0"/>
              <a:t>More hours of STEM and Coding</a:t>
            </a:r>
          </a:p>
          <a:p>
            <a:pPr lvl="0"/>
            <a:r>
              <a:rPr lang="en-US" dirty="0"/>
              <a:t>Clubs we have are based on performing- does not help students who are less performing</a:t>
            </a:r>
          </a:p>
          <a:p>
            <a:pPr lvl="0"/>
            <a:r>
              <a:rPr lang="en-US" dirty="0"/>
              <a:t>Passport club in all classes in all grades</a:t>
            </a:r>
          </a:p>
          <a:p>
            <a:pPr lvl="0"/>
            <a:r>
              <a:rPr lang="en-US" dirty="0"/>
              <a:t>Keep PTA communication and leadership positive (example this year)</a:t>
            </a:r>
          </a:p>
          <a:p>
            <a:r>
              <a:rPr lang="en-US" dirty="0"/>
              <a:t>Offer online survey to all parents or PTA members</a:t>
            </a:r>
          </a:p>
          <a:p>
            <a:r>
              <a:rPr lang="en-US" dirty="0"/>
              <a:t>More visibility on where PTA $ are going (High-level &amp; shared on website)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76500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027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2749" y="446780"/>
            <a:ext cx="10178322" cy="1492132"/>
          </a:xfrm>
        </p:spPr>
        <p:txBody>
          <a:bodyPr>
            <a:normAutofit/>
          </a:bodyPr>
          <a:lstStyle/>
          <a:p>
            <a:r>
              <a:rPr lang="en-US" sz="3200" dirty="0"/>
              <a:t>Q#2. What can we improve on in support of student </a:t>
            </a:r>
            <a:br>
              <a:rPr lang="en-US" sz="3200" dirty="0"/>
            </a:br>
            <a:r>
              <a:rPr lang="en-US" sz="3200" dirty="0"/>
              <a:t>success and family needs?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38250" y="1938912"/>
            <a:ext cx="4800600" cy="4919088"/>
          </a:xfrm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>
              <a:latin typeface="Calibri" panose="020F0502020204030204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609159" y="1938912"/>
            <a:ext cx="4800600" cy="4919088"/>
          </a:xfrm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endParaRPr lang="en-US" dirty="0">
              <a:latin typeface="Calibri" panose="020F0502020204030204"/>
            </a:endParaRPr>
          </a:p>
          <a:p>
            <a:pPr marL="0" lvl="0" indent="0">
              <a:buNone/>
            </a:pPr>
            <a:r>
              <a:rPr lang="en-US" dirty="0">
                <a:latin typeface="Calibri" panose="020F0502020204030204"/>
              </a:rPr>
              <a:t>Promote Inclusive </a:t>
            </a:r>
          </a:p>
          <a:p>
            <a:pPr lvl="0"/>
            <a:r>
              <a:rPr lang="en-US" dirty="0">
                <a:latin typeface="Calibri" panose="020F0502020204030204"/>
              </a:rPr>
              <a:t>Help students with behavioral issues than isolating them</a:t>
            </a:r>
          </a:p>
          <a:p>
            <a:pPr lvl="0"/>
            <a:r>
              <a:rPr lang="en-US" dirty="0">
                <a:latin typeface="Calibri" panose="020F0502020204030204"/>
              </a:rPr>
              <a:t>More support in social emotional awareness and resources to parents</a:t>
            </a:r>
          </a:p>
          <a:p>
            <a:r>
              <a:rPr lang="en-US" dirty="0">
                <a:latin typeface="Calibri" panose="020F0502020204030204"/>
              </a:rPr>
              <a:t>Offer more inclusive events apart from "International festival“</a:t>
            </a:r>
          </a:p>
          <a:p>
            <a:r>
              <a:rPr lang="en-US" dirty="0">
                <a:latin typeface="Calibri" panose="020F0502020204030204"/>
              </a:rPr>
              <a:t>Explain things better for new parents in curriculum night</a:t>
            </a:r>
          </a:p>
          <a:p>
            <a:r>
              <a:rPr lang="en-US" dirty="0">
                <a:latin typeface="Calibri" panose="020F0502020204030204"/>
              </a:rPr>
              <a:t>More opportunity for working parents</a:t>
            </a:r>
          </a:p>
          <a:p>
            <a:r>
              <a:rPr lang="en-US" dirty="0">
                <a:latin typeface="Calibri" panose="020F0502020204030204"/>
              </a:rPr>
              <a:t>Schedule meetings after 6PM (working parents)</a:t>
            </a:r>
          </a:p>
          <a:p>
            <a:r>
              <a:rPr lang="en-US" dirty="0">
                <a:latin typeface="Calibri" panose="020F0502020204030204"/>
              </a:rPr>
              <a:t>Regular updates on new school</a:t>
            </a:r>
            <a:endParaRPr lang="en-US" dirty="0"/>
          </a:p>
          <a:p>
            <a:r>
              <a:rPr lang="en-US" dirty="0">
                <a:latin typeface="Calibri" panose="020F0502020204030204"/>
              </a:rPr>
              <a:t>Bring more parents who are NOT regular attendees to school events</a:t>
            </a:r>
          </a:p>
          <a:p>
            <a:endParaRPr lang="en-US" dirty="0">
              <a:latin typeface="Calibri" panose="020F0502020204030204"/>
            </a:endParaRPr>
          </a:p>
          <a:p>
            <a:pPr marL="0" indent="0">
              <a:buNone/>
            </a:pPr>
            <a:endParaRPr lang="en-US" dirty="0">
              <a:latin typeface="Calibri" panose="020F0502020204030204"/>
            </a:endParaRPr>
          </a:p>
          <a:p>
            <a:pPr lvl="0"/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76500" cy="18383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6607" y="3200579"/>
            <a:ext cx="4500783" cy="2594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369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2749" y="446780"/>
            <a:ext cx="10178322" cy="1492132"/>
          </a:xfrm>
        </p:spPr>
        <p:txBody>
          <a:bodyPr>
            <a:normAutofit/>
          </a:bodyPr>
          <a:lstStyle/>
          <a:p>
            <a:r>
              <a:rPr lang="en-US" sz="3200" dirty="0"/>
              <a:t>Q#3. What are your hopes for your students </a:t>
            </a:r>
            <a:br>
              <a:rPr lang="en-US" sz="3200" dirty="0"/>
            </a:br>
            <a:r>
              <a:rPr lang="en-US" sz="3200" dirty="0"/>
              <a:t>this year at </a:t>
            </a:r>
            <a:r>
              <a:rPr lang="en-US" sz="3200" dirty="0" err="1"/>
              <a:t>Puesta</a:t>
            </a:r>
            <a:r>
              <a:rPr lang="en-US" sz="3200" dirty="0"/>
              <a:t> del sol?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38250" y="1938912"/>
            <a:ext cx="4800600" cy="4919088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Academic Supports</a:t>
            </a:r>
          </a:p>
          <a:p>
            <a:pPr lvl="0"/>
            <a:r>
              <a:rPr lang="en-US" dirty="0"/>
              <a:t>Opportunity of math differentiation (without putting burden on teachers)</a:t>
            </a:r>
          </a:p>
          <a:p>
            <a:pPr lvl="0"/>
            <a:r>
              <a:rPr lang="en-US" dirty="0"/>
              <a:t>More Enrichment programs in Math </a:t>
            </a:r>
            <a:r>
              <a:rPr lang="en-US" dirty="0" err="1"/>
              <a:t>etc</a:t>
            </a:r>
            <a:endParaRPr lang="en-US" dirty="0"/>
          </a:p>
          <a:p>
            <a:pPr lvl="0"/>
            <a:r>
              <a:rPr lang="en-US" dirty="0"/>
              <a:t>3rd grader challenged in math, and improve writing</a:t>
            </a:r>
          </a:p>
          <a:p>
            <a:pPr lvl="0"/>
            <a:r>
              <a:rPr lang="en-US" dirty="0"/>
              <a:t>Supports to science skill set, Computer science/STEM</a:t>
            </a:r>
          </a:p>
          <a:p>
            <a:pPr lvl="0"/>
            <a:r>
              <a:rPr lang="en-US" dirty="0"/>
              <a:t>Great Field trips </a:t>
            </a:r>
          </a:p>
          <a:p>
            <a:r>
              <a:rPr lang="en-US" dirty="0"/>
              <a:t>Explore interests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endParaRPr lang="en-US" dirty="0"/>
          </a:p>
          <a:p>
            <a:pPr marL="0" lvl="0" indent="0">
              <a:buNone/>
            </a:pPr>
            <a:endParaRPr lang="en-US" dirty="0">
              <a:latin typeface="Calibri" panose="020F0502020204030204"/>
            </a:endParaRPr>
          </a:p>
          <a:p>
            <a:pPr lvl="0"/>
            <a:endParaRPr lang="en-US" dirty="0">
              <a:latin typeface="Calibri" panose="020F0502020204030204"/>
            </a:endParaRPr>
          </a:p>
          <a:p>
            <a:pPr lvl="0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609158" y="1938912"/>
            <a:ext cx="5187889" cy="4919088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Academic Improvement</a:t>
            </a:r>
          </a:p>
          <a:p>
            <a:pPr lvl="0"/>
            <a:r>
              <a:rPr lang="en-US" dirty="0"/>
              <a:t>Progress academically, socially and behaviorally</a:t>
            </a:r>
          </a:p>
          <a:p>
            <a:pPr lvl="0"/>
            <a:r>
              <a:rPr lang="en-US" dirty="0"/>
              <a:t>Learn, grow and become more fluent in Spanish</a:t>
            </a:r>
          </a:p>
          <a:p>
            <a:pPr lvl="0"/>
            <a:r>
              <a:rPr lang="en-US" dirty="0"/>
              <a:t>To read more often and practice speaking in Spanish more</a:t>
            </a:r>
          </a:p>
          <a:p>
            <a:pPr lvl="0"/>
            <a:r>
              <a:rPr lang="en-US" dirty="0"/>
              <a:t>Improvement in writing skills and math</a:t>
            </a:r>
          </a:p>
          <a:p>
            <a:pPr lvl="0"/>
            <a:r>
              <a:rPr lang="en-US" dirty="0"/>
              <a:t>Improve from below average standard</a:t>
            </a:r>
          </a:p>
          <a:p>
            <a:pPr lvl="0"/>
            <a:r>
              <a:rPr lang="en-US" dirty="0"/>
              <a:t>New challenges with appropriate support such as math</a:t>
            </a:r>
          </a:p>
          <a:p>
            <a:r>
              <a:rPr lang="en-US" dirty="0"/>
              <a:t>Continue to learn in a supportive, positive environment that celebrates and embraces different learning styles</a:t>
            </a:r>
          </a:p>
          <a:p>
            <a:endParaRPr lang="en-US" dirty="0"/>
          </a:p>
          <a:p>
            <a:pPr lvl="0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76500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232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2749" y="446780"/>
            <a:ext cx="10178322" cy="1492132"/>
          </a:xfrm>
        </p:spPr>
        <p:txBody>
          <a:bodyPr>
            <a:normAutofit/>
          </a:bodyPr>
          <a:lstStyle/>
          <a:p>
            <a:r>
              <a:rPr lang="en-US" sz="3200" dirty="0"/>
              <a:t>Q#3. What are your hopes for your students </a:t>
            </a:r>
            <a:br>
              <a:rPr lang="en-US" sz="3200" dirty="0"/>
            </a:br>
            <a:r>
              <a:rPr lang="en-US" sz="3200" dirty="0"/>
              <a:t>this year at </a:t>
            </a:r>
            <a:r>
              <a:rPr lang="en-US" sz="3200" dirty="0" err="1"/>
              <a:t>Puesta</a:t>
            </a:r>
            <a:r>
              <a:rPr lang="en-US" sz="3200" dirty="0"/>
              <a:t> del sol?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38250" y="1938912"/>
            <a:ext cx="4800600" cy="4919088"/>
          </a:xfrm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Kids development</a:t>
            </a:r>
          </a:p>
          <a:p>
            <a:pPr lvl="0"/>
            <a:r>
              <a:rPr lang="en-US" dirty="0"/>
              <a:t>Become an innovative learner and thinker</a:t>
            </a:r>
          </a:p>
          <a:p>
            <a:pPr lvl="0"/>
            <a:r>
              <a:rPr lang="en-US" dirty="0"/>
              <a:t>More engaged in class</a:t>
            </a:r>
          </a:p>
          <a:p>
            <a:pPr lvl="0"/>
            <a:r>
              <a:rPr lang="en-US" dirty="0"/>
              <a:t>Strengthen their leadership</a:t>
            </a:r>
          </a:p>
          <a:p>
            <a:pPr lvl="0"/>
            <a:r>
              <a:rPr lang="en-US" dirty="0"/>
              <a:t>Gain new experiences and exposure</a:t>
            </a:r>
          </a:p>
          <a:p>
            <a:r>
              <a:rPr lang="en-US" dirty="0"/>
              <a:t>Gain confidence socially and academically</a:t>
            </a:r>
          </a:p>
          <a:p>
            <a:pPr lvl="0"/>
            <a:r>
              <a:rPr lang="en-US" dirty="0"/>
              <a:t>To contribute to the school and community</a:t>
            </a:r>
          </a:p>
          <a:p>
            <a:pPr lvl="0"/>
            <a:r>
              <a:rPr lang="en-US" dirty="0"/>
              <a:t>Participate in activities outside of school hours</a:t>
            </a:r>
          </a:p>
          <a:p>
            <a:pPr lvl="0"/>
            <a:r>
              <a:rPr lang="en-US" dirty="0"/>
              <a:t>Not afraid of asking questions</a:t>
            </a:r>
          </a:p>
          <a:p>
            <a:pPr lvl="0"/>
            <a:r>
              <a:rPr lang="en-US" dirty="0"/>
              <a:t>Participate in class and extra curriculum events</a:t>
            </a:r>
          </a:p>
          <a:p>
            <a:r>
              <a:rPr lang="en-US" dirty="0"/>
              <a:t>Stay health - Learn about health lifestyle</a:t>
            </a:r>
          </a:p>
          <a:p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endParaRPr lang="en-US" dirty="0"/>
          </a:p>
          <a:p>
            <a:pPr marL="0" lvl="0" indent="0">
              <a:buNone/>
            </a:pPr>
            <a:endParaRPr lang="en-US" dirty="0">
              <a:latin typeface="Calibri" panose="020F0502020204030204"/>
            </a:endParaRPr>
          </a:p>
          <a:p>
            <a:pPr lvl="0"/>
            <a:endParaRPr lang="en-US" dirty="0">
              <a:latin typeface="Calibri" panose="020F0502020204030204"/>
            </a:endParaRPr>
          </a:p>
          <a:p>
            <a:pPr lvl="0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609158" y="1938912"/>
            <a:ext cx="5187889" cy="4919088"/>
          </a:xfrm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Kids experience</a:t>
            </a:r>
          </a:p>
          <a:p>
            <a:r>
              <a:rPr lang="en-US" dirty="0"/>
              <a:t>Graduate with an enjoyment of school</a:t>
            </a:r>
          </a:p>
          <a:p>
            <a:r>
              <a:rPr lang="en-US" dirty="0"/>
              <a:t>Kindergartner continue to enjoy school </a:t>
            </a:r>
          </a:p>
          <a:p>
            <a:pPr lvl="0"/>
            <a:r>
              <a:rPr lang="en-US" dirty="0"/>
              <a:t>Meet new friends and good memories</a:t>
            </a:r>
          </a:p>
          <a:p>
            <a:pPr lvl="0"/>
            <a:r>
              <a:rPr lang="en-US" dirty="0"/>
              <a:t>Succeed at learning through fun interactions and motivation</a:t>
            </a:r>
          </a:p>
          <a:p>
            <a:pPr lvl="0"/>
            <a:r>
              <a:rPr lang="en-US" dirty="0"/>
              <a:t>Positive year experience</a:t>
            </a:r>
          </a:p>
          <a:p>
            <a:pPr lvl="0"/>
            <a:r>
              <a:rPr lang="en-US" dirty="0"/>
              <a:t>Feel proud to learn a new culture and language</a:t>
            </a:r>
          </a:p>
          <a:p>
            <a:r>
              <a:rPr lang="en-US" dirty="0"/>
              <a:t>Improve their enthusiasm for school</a:t>
            </a:r>
          </a:p>
          <a:p>
            <a:pPr lvl="0"/>
            <a:r>
              <a:rPr lang="en-US" dirty="0"/>
              <a:t>Feel like they are a part of a team</a:t>
            </a:r>
          </a:p>
          <a:p>
            <a:pPr lvl="0"/>
            <a:r>
              <a:rPr lang="en-US" dirty="0"/>
              <a:t>More physical learning through PE</a:t>
            </a:r>
          </a:p>
          <a:p>
            <a:pPr lvl="0"/>
            <a:r>
              <a:rPr lang="en-US" dirty="0"/>
              <a:t>Safe environment to learn </a:t>
            </a:r>
          </a:p>
          <a:p>
            <a:r>
              <a:rPr lang="en-US" dirty="0"/>
              <a:t>Playdates outside school</a:t>
            </a:r>
          </a:p>
          <a:p>
            <a:pPr lvl="0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76500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760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9855" y="142939"/>
            <a:ext cx="10178322" cy="1492132"/>
          </a:xfrm>
        </p:spPr>
        <p:txBody>
          <a:bodyPr>
            <a:normAutofit/>
          </a:bodyPr>
          <a:lstStyle/>
          <a:p>
            <a:r>
              <a:rPr lang="en-US" sz="3200" dirty="0"/>
              <a:t>What can we do to help our kids?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76500" cy="1838325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/>
          </p:nvPr>
        </p:nvGraphicFramePr>
        <p:xfrm>
          <a:off x="2032000" y="1838325"/>
          <a:ext cx="8940800" cy="5019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Horizontal Scroll 8"/>
          <p:cNvSpPr/>
          <p:nvPr/>
        </p:nvSpPr>
        <p:spPr>
          <a:xfrm>
            <a:off x="7203108" y="1501773"/>
            <a:ext cx="3022617" cy="1492132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Partnership</a:t>
            </a:r>
          </a:p>
          <a:p>
            <a:r>
              <a:rPr lang="en-US" sz="1200" dirty="0"/>
              <a:t>-Academic support (Math/Reading)</a:t>
            </a:r>
          </a:p>
          <a:p>
            <a:r>
              <a:rPr lang="en-US" sz="1200" dirty="0"/>
              <a:t>-Safety (Recess)</a:t>
            </a:r>
          </a:p>
          <a:p>
            <a:r>
              <a:rPr lang="en-US" sz="1200" dirty="0"/>
              <a:t>-Health and variety of Lunch menu</a:t>
            </a:r>
          </a:p>
          <a:p>
            <a:r>
              <a:rPr lang="en-US" sz="1200" dirty="0"/>
              <a:t>-Teacher support/training</a:t>
            </a:r>
          </a:p>
          <a:p>
            <a:r>
              <a:rPr lang="en-US" sz="1200" dirty="0"/>
              <a:t>- New school building update</a:t>
            </a:r>
          </a:p>
        </p:txBody>
      </p:sp>
      <p:sp>
        <p:nvSpPr>
          <p:cNvPr id="10" name="Horizontal Scroll 9"/>
          <p:cNvSpPr/>
          <p:nvPr/>
        </p:nvSpPr>
        <p:spPr>
          <a:xfrm>
            <a:off x="7685049" y="4844167"/>
            <a:ext cx="3476298" cy="16983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Accommodate</a:t>
            </a:r>
          </a:p>
          <a:p>
            <a:r>
              <a:rPr lang="en-US" sz="1200" dirty="0"/>
              <a:t> -Students with learning challenges</a:t>
            </a:r>
          </a:p>
          <a:p>
            <a:r>
              <a:rPr lang="en-US" sz="1200" dirty="0"/>
              <a:t>- Plan for advanced kids </a:t>
            </a:r>
          </a:p>
          <a:p>
            <a:r>
              <a:rPr lang="en-US" sz="1200" dirty="0"/>
              <a:t>- Offer more challenging work</a:t>
            </a:r>
          </a:p>
          <a:p>
            <a:r>
              <a:rPr lang="en-US" sz="1200" dirty="0"/>
              <a:t>- Regular open communication to parents</a:t>
            </a:r>
          </a:p>
          <a:p>
            <a:r>
              <a:rPr lang="en-US" sz="1200" dirty="0"/>
              <a:t>- Parent conference (2) a year</a:t>
            </a:r>
          </a:p>
          <a:p>
            <a:pPr algn="ctr"/>
            <a:endParaRPr lang="en-US" sz="1200" dirty="0"/>
          </a:p>
        </p:txBody>
      </p:sp>
      <p:sp>
        <p:nvSpPr>
          <p:cNvPr id="11" name="Horizontal Scroll 10"/>
          <p:cNvSpPr/>
          <p:nvPr/>
        </p:nvSpPr>
        <p:spPr>
          <a:xfrm>
            <a:off x="2721360" y="5306097"/>
            <a:ext cx="3022617" cy="1429554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Participation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Volunteering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Become a PTA member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Participate in surveys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Follow ups </a:t>
            </a:r>
          </a:p>
        </p:txBody>
      </p:sp>
      <p:sp>
        <p:nvSpPr>
          <p:cNvPr id="12" name="Horizontal Scroll 11"/>
          <p:cNvSpPr/>
          <p:nvPr/>
        </p:nvSpPr>
        <p:spPr>
          <a:xfrm>
            <a:off x="2032000" y="2247839"/>
            <a:ext cx="3497425" cy="156473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Support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After school program Opportunity in Math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Positive communication/Survey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Social events opportunities 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Budget update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423198" y="584255"/>
            <a:ext cx="2267157" cy="93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405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718" y="110258"/>
            <a:ext cx="10178322" cy="1492132"/>
          </a:xfrm>
        </p:spPr>
        <p:txBody>
          <a:bodyPr>
            <a:normAutofit/>
          </a:bodyPr>
          <a:lstStyle/>
          <a:p>
            <a:r>
              <a:rPr lang="en-US" sz="3200" dirty="0"/>
              <a:t>The purpose of the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To find areas of improvement</a:t>
            </a:r>
          </a:p>
          <a:p>
            <a:r>
              <a:rPr lang="en-US" sz="2400" dirty="0"/>
              <a:t>Engage parents </a:t>
            </a:r>
          </a:p>
          <a:p>
            <a:r>
              <a:rPr lang="en-US" sz="2400" dirty="0"/>
              <a:t>Encourage open communication</a:t>
            </a:r>
          </a:p>
          <a:p>
            <a:r>
              <a:rPr lang="en-US" sz="2400" dirty="0"/>
              <a:t>Build strong relationship between school, PTA and parents/community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76500" cy="18383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750" y="4639153"/>
            <a:ext cx="2381250" cy="1924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01840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659854" y="173096"/>
            <a:ext cx="10178322" cy="1492132"/>
          </a:xfrm>
        </p:spPr>
        <p:txBody>
          <a:bodyPr>
            <a:normAutofit/>
          </a:bodyPr>
          <a:lstStyle/>
          <a:p>
            <a:r>
              <a:rPr lang="en-US" sz="3200" dirty="0"/>
              <a:t>Participation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45655" y="2206666"/>
            <a:ext cx="3494534" cy="3687699"/>
          </a:xfrm>
          <a:prstGeom prst="rect">
            <a:avLst/>
          </a:prstGeom>
        </p:spPr>
      </p:pic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5891806" y="1743025"/>
            <a:ext cx="4800600" cy="3619500"/>
          </a:xfrm>
        </p:spPr>
        <p:txBody>
          <a:bodyPr>
            <a:noAutofit/>
          </a:bodyPr>
          <a:lstStyle/>
          <a:p>
            <a:r>
              <a:rPr lang="en-US" sz="2400" dirty="0"/>
              <a:t>Total participation = 99 people</a:t>
            </a:r>
          </a:p>
          <a:p>
            <a:endParaRPr lang="en-US" sz="2400" dirty="0"/>
          </a:p>
          <a:p>
            <a:r>
              <a:rPr lang="en-US" sz="2400" dirty="0"/>
              <a:t>96% (95 people) participated in principal coffee time/day and general feedback about </a:t>
            </a:r>
            <a:r>
              <a:rPr lang="en-US" sz="2400" dirty="0" err="1"/>
              <a:t>PDS</a:t>
            </a:r>
            <a:endParaRPr lang="en-US" sz="2400" dirty="0"/>
          </a:p>
          <a:p>
            <a:pPr lvl="1"/>
            <a:r>
              <a:rPr lang="en-US" sz="2200" dirty="0"/>
              <a:t>4% did not respond in these areas</a:t>
            </a:r>
          </a:p>
          <a:p>
            <a:r>
              <a:rPr lang="en-US" sz="2400" dirty="0"/>
              <a:t>98% (97 people) participated in meeting format. </a:t>
            </a:r>
          </a:p>
          <a:p>
            <a:pPr lvl="1"/>
            <a:r>
              <a:rPr lang="en-US" sz="2200" dirty="0"/>
              <a:t>Only 2% did not write anything</a:t>
            </a:r>
          </a:p>
          <a:p>
            <a:endParaRPr lang="en-US" sz="2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76500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311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53" y="166747"/>
            <a:ext cx="10178322" cy="1492132"/>
          </a:xfrm>
        </p:spPr>
        <p:txBody>
          <a:bodyPr>
            <a:normAutofit/>
          </a:bodyPr>
          <a:lstStyle/>
          <a:p>
            <a:r>
              <a:rPr lang="en-US" sz="3200" dirty="0"/>
              <a:t>Survey focused 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Principal Coffee Feedback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Day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Time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Meeting format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748351"/>
            <a:ext cx="5181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General feedback about </a:t>
            </a:r>
            <a:r>
              <a:rPr lang="en-US" b="1" dirty="0" err="1"/>
              <a:t>Puesta</a:t>
            </a:r>
            <a:r>
              <a:rPr lang="en-US" b="1" dirty="0"/>
              <a:t> Del Sol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400" dirty="0"/>
              <a:t>What is going well and worth celebrating at </a:t>
            </a:r>
            <a:r>
              <a:rPr lang="en-US" sz="2400" dirty="0" err="1"/>
              <a:t>Puesta</a:t>
            </a:r>
            <a:r>
              <a:rPr lang="en-US" sz="2400" dirty="0"/>
              <a:t> del sol?</a:t>
            </a:r>
          </a:p>
          <a:p>
            <a:endParaRPr lang="en-US" sz="2400" dirty="0"/>
          </a:p>
          <a:p>
            <a:r>
              <a:rPr lang="en-US" sz="2400" dirty="0"/>
              <a:t>What can we improve on in support of student success and family needs?</a:t>
            </a:r>
          </a:p>
          <a:p>
            <a:endParaRPr lang="en-US" sz="2400" dirty="0"/>
          </a:p>
          <a:p>
            <a:r>
              <a:rPr lang="en-US" sz="2400" dirty="0"/>
              <a:t>What are your hopes for your student/s this year at </a:t>
            </a:r>
            <a:r>
              <a:rPr lang="en-US" sz="2400" dirty="0" err="1"/>
              <a:t>Puesta</a:t>
            </a:r>
            <a:r>
              <a:rPr lang="en-US" sz="2400" dirty="0"/>
              <a:t> del sol?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76500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191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7476" y="189200"/>
            <a:ext cx="10178322" cy="1492132"/>
          </a:xfrm>
        </p:spPr>
        <p:txBody>
          <a:bodyPr>
            <a:normAutofit/>
          </a:bodyPr>
          <a:lstStyle/>
          <a:p>
            <a:r>
              <a:rPr lang="en-US" sz="3200" dirty="0"/>
              <a:t>Principal coffee results</a:t>
            </a:r>
            <a:br>
              <a:rPr lang="en-US" sz="3200" dirty="0"/>
            </a:br>
            <a:r>
              <a:rPr lang="en-US" sz="3200" dirty="0"/>
              <a:t>Day and time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3828" y="2285999"/>
            <a:ext cx="4800600" cy="4368101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95 people participated out of 99 who returned the survey</a:t>
            </a:r>
          </a:p>
          <a:p>
            <a:endParaRPr lang="en-US" b="1" dirty="0"/>
          </a:p>
          <a:p>
            <a:r>
              <a:rPr lang="en-US" b="1" dirty="0"/>
              <a:t>Choice #1: Friday at 9:00AM</a:t>
            </a:r>
          </a:p>
          <a:p>
            <a:pPr lvl="1"/>
            <a:r>
              <a:rPr lang="en-US" dirty="0"/>
              <a:t>64 out of 95 selected Friday</a:t>
            </a:r>
          </a:p>
          <a:p>
            <a:pPr lvl="1"/>
            <a:r>
              <a:rPr lang="en-US" dirty="0"/>
              <a:t>27 out of 64  picked Friday as choice #1 </a:t>
            </a:r>
          </a:p>
          <a:p>
            <a:pPr lvl="1"/>
            <a:r>
              <a:rPr lang="en-US" dirty="0"/>
              <a:t>60 out of 95 people selected 9:00am</a:t>
            </a:r>
          </a:p>
          <a:p>
            <a:pPr lvl="1"/>
            <a:r>
              <a:rPr lang="en-US" dirty="0"/>
              <a:t>37 out of 60 people choose 9:00am as choice #1</a:t>
            </a:r>
          </a:p>
          <a:p>
            <a:pPr lvl="1"/>
            <a:endParaRPr lang="en-US" dirty="0"/>
          </a:p>
          <a:p>
            <a:r>
              <a:rPr lang="en-US" b="1" dirty="0"/>
              <a:t>Choice #2: Thursday at 2:45PM</a:t>
            </a:r>
          </a:p>
          <a:p>
            <a:pPr lvl="1"/>
            <a:r>
              <a:rPr lang="en-US" dirty="0"/>
              <a:t>57 out of 95 selected Thursday</a:t>
            </a:r>
          </a:p>
          <a:p>
            <a:pPr lvl="1"/>
            <a:r>
              <a:rPr lang="en-US" dirty="0"/>
              <a:t>24 out of 57  picked Thursday as choice #2 </a:t>
            </a:r>
          </a:p>
          <a:p>
            <a:pPr lvl="1"/>
            <a:r>
              <a:rPr lang="en-US" dirty="0"/>
              <a:t>46 out of 95 people selected 2:45pm</a:t>
            </a:r>
          </a:p>
          <a:p>
            <a:pPr lvl="1"/>
            <a:r>
              <a:rPr lang="en-US" dirty="0"/>
              <a:t>17 out of 46 people choose 2:45pm as choice #2</a:t>
            </a:r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76500" cy="18383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841" y="2220710"/>
            <a:ext cx="5728955" cy="44333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Oval 7"/>
          <p:cNvSpPr/>
          <p:nvPr/>
        </p:nvSpPr>
        <p:spPr>
          <a:xfrm>
            <a:off x="5413248" y="4828032"/>
            <a:ext cx="530352" cy="31089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98102" y="4828032"/>
            <a:ext cx="530352" cy="31089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17444" y="4581144"/>
            <a:ext cx="530352" cy="31089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419344" y="5583936"/>
            <a:ext cx="530352" cy="31089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169152" y="5839968"/>
            <a:ext cx="530352" cy="31089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974592" y="4578096"/>
            <a:ext cx="530352" cy="31089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974592" y="5839968"/>
            <a:ext cx="530352" cy="31089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279648" y="5583936"/>
            <a:ext cx="530352" cy="31089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10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8811" y="173096"/>
            <a:ext cx="10178322" cy="1492132"/>
          </a:xfrm>
        </p:spPr>
        <p:txBody>
          <a:bodyPr>
            <a:normAutofit/>
          </a:bodyPr>
          <a:lstStyle/>
          <a:p>
            <a:r>
              <a:rPr lang="en-US" sz="3200" dirty="0"/>
              <a:t>Principal coffee results</a:t>
            </a:r>
            <a:br>
              <a:rPr lang="en-US" sz="3200" dirty="0"/>
            </a:br>
            <a:r>
              <a:rPr lang="en-US" sz="2400" dirty="0"/>
              <a:t>Meeting format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2761" y="4707229"/>
            <a:ext cx="4800600" cy="3619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Summary:</a:t>
            </a:r>
          </a:p>
          <a:p>
            <a:r>
              <a:rPr lang="en-US" sz="1600" dirty="0"/>
              <a:t>78% (70 people) interested to hear BOTH topics</a:t>
            </a:r>
          </a:p>
          <a:p>
            <a:r>
              <a:rPr lang="en-US" sz="1600" dirty="0"/>
              <a:t>49% (23 people) interested to hear option#1</a:t>
            </a:r>
          </a:p>
          <a:p>
            <a:endParaRPr lang="en-U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251" y="2112636"/>
            <a:ext cx="9115818" cy="22820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76500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146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0" y="136191"/>
            <a:ext cx="10178322" cy="1492132"/>
          </a:xfrm>
        </p:spPr>
        <p:txBody>
          <a:bodyPr>
            <a:normAutofit/>
          </a:bodyPr>
          <a:lstStyle/>
          <a:p>
            <a:r>
              <a:rPr lang="en-US" sz="3200" dirty="0"/>
              <a:t>Q#1. what is going well and worth celebrating</a:t>
            </a:r>
            <a:br>
              <a:rPr lang="en-US" sz="3200" dirty="0"/>
            </a:br>
            <a:r>
              <a:rPr lang="en-US" sz="3200" dirty="0"/>
              <a:t> at </a:t>
            </a:r>
            <a:r>
              <a:rPr lang="en-US" sz="3200" dirty="0" err="1"/>
              <a:t>Puesta</a:t>
            </a:r>
            <a:r>
              <a:rPr lang="en-US" sz="3200" dirty="0"/>
              <a:t> del sol?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76500" cy="1838325"/>
          </a:xfrm>
          <a:prstGeom prst="rect">
            <a:avLst/>
          </a:prstGeom>
        </p:spPr>
      </p:pic>
      <p:sp>
        <p:nvSpPr>
          <p:cNvPr id="7" name="Oval Callout 6"/>
          <p:cNvSpPr/>
          <p:nvPr/>
        </p:nvSpPr>
        <p:spPr>
          <a:xfrm>
            <a:off x="950886" y="1993215"/>
            <a:ext cx="1262129" cy="612648"/>
          </a:xfrm>
          <a:prstGeom prst="wedgeEllipseCallou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Amity Program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837478" y="2688872"/>
            <a:ext cx="1830948" cy="677646"/>
          </a:xfrm>
          <a:prstGeom prst="wedgeEllipseCallou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lots of Enriching experiences</a:t>
            </a:r>
          </a:p>
        </p:txBody>
      </p:sp>
      <p:sp>
        <p:nvSpPr>
          <p:cNvPr id="9" name="Oval Callout 8"/>
          <p:cNvSpPr/>
          <p:nvPr/>
        </p:nvSpPr>
        <p:spPr>
          <a:xfrm>
            <a:off x="837478" y="3449606"/>
            <a:ext cx="1893197" cy="677646"/>
          </a:xfrm>
          <a:prstGeom prst="wedgeEllipseCallou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200" dirty="0">
                <a:solidFill>
                  <a:schemeClr val="tx1"/>
                </a:solidFill>
              </a:rPr>
              <a:t>Love after school offerings</a:t>
            </a:r>
          </a:p>
        </p:txBody>
      </p:sp>
      <p:sp>
        <p:nvSpPr>
          <p:cNvPr id="10" name="Oval Callout 9"/>
          <p:cNvSpPr/>
          <p:nvPr/>
        </p:nvSpPr>
        <p:spPr>
          <a:xfrm>
            <a:off x="910887" y="4256284"/>
            <a:ext cx="2062769" cy="809826"/>
          </a:xfrm>
          <a:prstGeom prst="wedgeEllipseCallou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200" dirty="0">
                <a:solidFill>
                  <a:schemeClr val="tx1"/>
                </a:solidFill>
              </a:rPr>
              <a:t>Passport is great way of introducing global awareness</a:t>
            </a:r>
          </a:p>
        </p:txBody>
      </p:sp>
      <p:sp>
        <p:nvSpPr>
          <p:cNvPr id="11" name="Oval Callout 10"/>
          <p:cNvSpPr/>
          <p:nvPr/>
        </p:nvSpPr>
        <p:spPr>
          <a:xfrm>
            <a:off x="868602" y="5293863"/>
            <a:ext cx="1830948" cy="677646"/>
          </a:xfrm>
          <a:prstGeom prst="wedgeEllipseCallou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schemeClr val="tx1"/>
                </a:solidFill>
              </a:rPr>
              <a:t>Art program and academic challenge</a:t>
            </a:r>
          </a:p>
        </p:txBody>
      </p:sp>
      <p:sp>
        <p:nvSpPr>
          <p:cNvPr id="12" name="Oval Callout 11"/>
          <p:cNvSpPr/>
          <p:nvPr/>
        </p:nvSpPr>
        <p:spPr>
          <a:xfrm>
            <a:off x="2284026" y="2082807"/>
            <a:ext cx="1942282" cy="677646"/>
          </a:xfrm>
          <a:prstGeom prst="wedgeEllipseCallou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200" dirty="0">
                <a:solidFill>
                  <a:schemeClr val="tx1"/>
                </a:solidFill>
              </a:rPr>
              <a:t>Prompt response via email</a:t>
            </a:r>
          </a:p>
        </p:txBody>
      </p:sp>
      <p:sp>
        <p:nvSpPr>
          <p:cNvPr id="13" name="Oval Callout 12"/>
          <p:cNvSpPr/>
          <p:nvPr/>
        </p:nvSpPr>
        <p:spPr>
          <a:xfrm>
            <a:off x="2715180" y="2848721"/>
            <a:ext cx="1942282" cy="677646"/>
          </a:xfrm>
          <a:prstGeom prst="wedgeEllipseCallou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schemeClr val="tx1"/>
                </a:solidFill>
              </a:rPr>
              <a:t>PTA website is very detailed and easy to use</a:t>
            </a:r>
          </a:p>
        </p:txBody>
      </p:sp>
      <p:sp>
        <p:nvSpPr>
          <p:cNvPr id="14" name="Oval Callout 13"/>
          <p:cNvSpPr/>
          <p:nvPr/>
        </p:nvSpPr>
        <p:spPr>
          <a:xfrm>
            <a:off x="2897744" y="3619503"/>
            <a:ext cx="1942282" cy="119241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schemeClr val="bg1"/>
                </a:solidFill>
              </a:rPr>
              <a:t>Questions are always answered right away in a detail way with care via email</a:t>
            </a:r>
          </a:p>
        </p:txBody>
      </p:sp>
      <p:sp>
        <p:nvSpPr>
          <p:cNvPr id="15" name="Oval Callout 14"/>
          <p:cNvSpPr/>
          <p:nvPr/>
        </p:nvSpPr>
        <p:spPr>
          <a:xfrm>
            <a:off x="1071373" y="6054389"/>
            <a:ext cx="1571224" cy="677646"/>
          </a:xfrm>
          <a:prstGeom prst="wedgeEllipseCallou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200" dirty="0">
                <a:solidFill>
                  <a:schemeClr val="tx1"/>
                </a:solidFill>
              </a:rPr>
              <a:t>Newsletters</a:t>
            </a:r>
          </a:p>
        </p:txBody>
      </p:sp>
      <p:sp>
        <p:nvSpPr>
          <p:cNvPr id="16" name="Oval Callout 15"/>
          <p:cNvSpPr/>
          <p:nvPr/>
        </p:nvSpPr>
        <p:spPr>
          <a:xfrm>
            <a:off x="2699550" y="5066110"/>
            <a:ext cx="2244004" cy="850585"/>
          </a:xfrm>
          <a:prstGeom prst="wedgeEllipseCallou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schemeClr val="tx1"/>
                </a:solidFill>
              </a:rPr>
              <a:t>Sharing information in red folders, </a:t>
            </a:r>
            <a:r>
              <a:rPr lang="en-US" sz="1200" dirty="0" err="1">
                <a:solidFill>
                  <a:schemeClr val="tx1"/>
                </a:solidFill>
              </a:rPr>
              <a:t>facebook</a:t>
            </a:r>
            <a:r>
              <a:rPr lang="en-US" sz="1200" dirty="0">
                <a:solidFill>
                  <a:schemeClr val="tx1"/>
                </a:solidFill>
              </a:rPr>
              <a:t> and email</a:t>
            </a:r>
          </a:p>
        </p:txBody>
      </p:sp>
      <p:sp>
        <p:nvSpPr>
          <p:cNvPr id="18" name="Oval Callout 17"/>
          <p:cNvSpPr/>
          <p:nvPr/>
        </p:nvSpPr>
        <p:spPr>
          <a:xfrm>
            <a:off x="2730675" y="6022737"/>
            <a:ext cx="1326170" cy="67764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200" dirty="0">
                <a:solidFill>
                  <a:schemeClr val="bg1"/>
                </a:solidFill>
              </a:rPr>
              <a:t>Quality of Teachers</a:t>
            </a:r>
          </a:p>
        </p:txBody>
      </p:sp>
      <p:sp>
        <p:nvSpPr>
          <p:cNvPr id="20" name="Oval Callout 19"/>
          <p:cNvSpPr/>
          <p:nvPr/>
        </p:nvSpPr>
        <p:spPr>
          <a:xfrm>
            <a:off x="3659563" y="1357934"/>
            <a:ext cx="2489096" cy="85406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200" dirty="0">
                <a:solidFill>
                  <a:schemeClr val="bg1"/>
                </a:solidFill>
              </a:rPr>
              <a:t>Awesome staff, teachers are dedicated and enthusiastic</a:t>
            </a:r>
          </a:p>
        </p:txBody>
      </p:sp>
      <p:sp>
        <p:nvSpPr>
          <p:cNvPr id="21" name="Oval Callout 20"/>
          <p:cNvSpPr/>
          <p:nvPr/>
        </p:nvSpPr>
        <p:spPr>
          <a:xfrm>
            <a:off x="4226308" y="2276060"/>
            <a:ext cx="2614591" cy="67764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schemeClr val="bg1"/>
                </a:solidFill>
              </a:rPr>
              <a:t>Teachers and staff are accommodating, friendly</a:t>
            </a:r>
          </a:p>
        </p:txBody>
      </p:sp>
      <p:sp>
        <p:nvSpPr>
          <p:cNvPr id="22" name="Oval Callout 21"/>
          <p:cNvSpPr/>
          <p:nvPr/>
        </p:nvSpPr>
        <p:spPr>
          <a:xfrm>
            <a:off x="4872803" y="3063533"/>
            <a:ext cx="3120665" cy="2907976"/>
          </a:xfrm>
          <a:prstGeom prst="wedgeEllipseCallou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Events: science fair, multicultural potluck, Kinder camp and kinder conferences, International festival, Ice cream social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Evening community building events - Pumpkin bash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lvl="0"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" name="Oval Callout 22"/>
          <p:cNvSpPr/>
          <p:nvPr/>
        </p:nvSpPr>
        <p:spPr>
          <a:xfrm>
            <a:off x="6148659" y="1219722"/>
            <a:ext cx="2606685" cy="677646"/>
          </a:xfrm>
          <a:prstGeom prst="wedgeEllipseCallou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schemeClr val="tx1"/>
                </a:solidFill>
              </a:rPr>
              <a:t>Field trips are well organized and educational</a:t>
            </a:r>
          </a:p>
        </p:txBody>
      </p:sp>
      <p:sp>
        <p:nvSpPr>
          <p:cNvPr id="24" name="Oval Callout 23"/>
          <p:cNvSpPr/>
          <p:nvPr/>
        </p:nvSpPr>
        <p:spPr>
          <a:xfrm>
            <a:off x="6692115" y="1955415"/>
            <a:ext cx="1398826" cy="677646"/>
          </a:xfrm>
          <a:prstGeom prst="wedgeEllipseCallou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200" dirty="0">
                <a:solidFill>
                  <a:schemeClr val="tx1"/>
                </a:solidFill>
              </a:rPr>
              <a:t>Walkathon, </a:t>
            </a:r>
          </a:p>
        </p:txBody>
      </p:sp>
      <p:sp>
        <p:nvSpPr>
          <p:cNvPr id="25" name="Oval Callout 24"/>
          <p:cNvSpPr/>
          <p:nvPr/>
        </p:nvSpPr>
        <p:spPr>
          <a:xfrm>
            <a:off x="8921441" y="1183266"/>
            <a:ext cx="1398826" cy="67764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schemeClr val="bg1"/>
                </a:solidFill>
              </a:rPr>
              <a:t>Learning a lot of Spanish</a:t>
            </a:r>
          </a:p>
        </p:txBody>
      </p:sp>
      <p:sp>
        <p:nvSpPr>
          <p:cNvPr id="26" name="Oval Callout 25"/>
          <p:cNvSpPr/>
          <p:nvPr/>
        </p:nvSpPr>
        <p:spPr>
          <a:xfrm>
            <a:off x="6896714" y="2633061"/>
            <a:ext cx="1888223" cy="67764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Assembly with achievement awards</a:t>
            </a:r>
          </a:p>
        </p:txBody>
      </p:sp>
      <p:sp>
        <p:nvSpPr>
          <p:cNvPr id="27" name="Oval Callout 26"/>
          <p:cNvSpPr/>
          <p:nvPr/>
        </p:nvSpPr>
        <p:spPr>
          <a:xfrm>
            <a:off x="8345600" y="1958130"/>
            <a:ext cx="1840173" cy="9270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Emphasis on kindness and culture </a:t>
            </a:r>
          </a:p>
          <a:p>
            <a:pPr lvl="0" algn="ctr"/>
            <a:r>
              <a:rPr lang="en-US" sz="12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8" name="Oval Callout 27"/>
          <p:cNvSpPr/>
          <p:nvPr/>
        </p:nvSpPr>
        <p:spPr>
          <a:xfrm>
            <a:off x="10264598" y="1569156"/>
            <a:ext cx="1468055" cy="67764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schemeClr val="bg1"/>
                </a:solidFill>
              </a:rPr>
              <a:t>Performance level</a:t>
            </a:r>
          </a:p>
        </p:txBody>
      </p:sp>
      <p:sp>
        <p:nvSpPr>
          <p:cNvPr id="29" name="Oval Callout 28"/>
          <p:cNvSpPr/>
          <p:nvPr/>
        </p:nvSpPr>
        <p:spPr>
          <a:xfrm>
            <a:off x="7909519" y="3208120"/>
            <a:ext cx="1888223" cy="135571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schemeClr val="bg1"/>
                </a:solidFill>
              </a:rPr>
              <a:t>Peer Engagement (Older grades helping younger grades)</a:t>
            </a:r>
          </a:p>
        </p:txBody>
      </p:sp>
      <p:sp>
        <p:nvSpPr>
          <p:cNvPr id="30" name="Oval Callout 29"/>
          <p:cNvSpPr/>
          <p:nvPr/>
        </p:nvSpPr>
        <p:spPr>
          <a:xfrm>
            <a:off x="9746436" y="2632850"/>
            <a:ext cx="1888223" cy="135571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200" dirty="0">
                <a:solidFill>
                  <a:schemeClr val="bg1"/>
                </a:solidFill>
              </a:rPr>
              <a:t>Hard working, supportive school and parents community</a:t>
            </a:r>
          </a:p>
        </p:txBody>
      </p:sp>
      <p:sp>
        <p:nvSpPr>
          <p:cNvPr id="31" name="Oval Callout 30"/>
          <p:cNvSpPr/>
          <p:nvPr/>
        </p:nvSpPr>
        <p:spPr>
          <a:xfrm>
            <a:off x="10135597" y="4035788"/>
            <a:ext cx="1640730" cy="103032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 err="1">
                <a:solidFill>
                  <a:schemeClr val="bg1"/>
                </a:solidFill>
              </a:rPr>
              <a:t>PDS</a:t>
            </a:r>
            <a:r>
              <a:rPr lang="en-US" sz="1200" dirty="0">
                <a:solidFill>
                  <a:schemeClr val="bg1"/>
                </a:solidFill>
              </a:rPr>
              <a:t> is welcoming, diverse community</a:t>
            </a:r>
          </a:p>
        </p:txBody>
      </p:sp>
      <p:sp>
        <p:nvSpPr>
          <p:cNvPr id="32" name="Oval Callout 31"/>
          <p:cNvSpPr/>
          <p:nvPr/>
        </p:nvSpPr>
        <p:spPr>
          <a:xfrm>
            <a:off x="7842265" y="4726474"/>
            <a:ext cx="1826157" cy="103804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schemeClr val="bg1"/>
                </a:solidFill>
              </a:rPr>
              <a:t>Morning routine seem to run pretty smoothly</a:t>
            </a:r>
          </a:p>
        </p:txBody>
      </p:sp>
      <p:sp>
        <p:nvSpPr>
          <p:cNvPr id="33" name="Oval Callout 32"/>
          <p:cNvSpPr/>
          <p:nvPr/>
        </p:nvSpPr>
        <p:spPr>
          <a:xfrm>
            <a:off x="10307432" y="5155343"/>
            <a:ext cx="1584808" cy="671200"/>
          </a:xfrm>
          <a:prstGeom prst="wedgeEllipseCallou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200" dirty="0">
                <a:solidFill>
                  <a:schemeClr val="tx1"/>
                </a:solidFill>
              </a:rPr>
              <a:t>PTA engagement</a:t>
            </a:r>
          </a:p>
        </p:txBody>
      </p:sp>
      <p:sp>
        <p:nvSpPr>
          <p:cNvPr id="34" name="Oval Callout 33"/>
          <p:cNvSpPr/>
          <p:nvPr/>
        </p:nvSpPr>
        <p:spPr>
          <a:xfrm>
            <a:off x="4151150" y="6066381"/>
            <a:ext cx="1584808" cy="671200"/>
          </a:xfrm>
          <a:prstGeom prst="wedgeEllipseCallou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200" dirty="0">
                <a:solidFill>
                  <a:schemeClr val="tx1"/>
                </a:solidFill>
              </a:rPr>
              <a:t>Lots of Volunteers</a:t>
            </a:r>
          </a:p>
        </p:txBody>
      </p:sp>
      <p:sp>
        <p:nvSpPr>
          <p:cNvPr id="35" name="Oval Callout 34"/>
          <p:cNvSpPr/>
          <p:nvPr/>
        </p:nvSpPr>
        <p:spPr>
          <a:xfrm>
            <a:off x="9074364" y="5644000"/>
            <a:ext cx="1488155" cy="83787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schemeClr val="bg1"/>
                </a:solidFill>
              </a:rPr>
              <a:t>Special education availability</a:t>
            </a:r>
          </a:p>
        </p:txBody>
      </p:sp>
      <p:sp>
        <p:nvSpPr>
          <p:cNvPr id="36" name="Oval Callout 35"/>
          <p:cNvSpPr/>
          <p:nvPr/>
        </p:nvSpPr>
        <p:spPr>
          <a:xfrm>
            <a:off x="6875993" y="5875368"/>
            <a:ext cx="1584808" cy="6712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200" dirty="0">
                <a:solidFill>
                  <a:schemeClr val="bg1"/>
                </a:solidFill>
              </a:rPr>
              <a:t>Class sizes are great</a:t>
            </a:r>
          </a:p>
        </p:txBody>
      </p:sp>
    </p:spTree>
    <p:extLst>
      <p:ext uri="{BB962C8B-B14F-4D97-AF65-F5344CB8AC3E}">
        <p14:creationId xmlns:p14="http://schemas.microsoft.com/office/powerpoint/2010/main" val="2989879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2749" y="446780"/>
            <a:ext cx="10178322" cy="1492132"/>
          </a:xfrm>
        </p:spPr>
        <p:txBody>
          <a:bodyPr>
            <a:normAutofit/>
          </a:bodyPr>
          <a:lstStyle/>
          <a:p>
            <a:r>
              <a:rPr lang="en-US" sz="3200" dirty="0"/>
              <a:t>Q#2. What can we improve on in support of student </a:t>
            </a:r>
            <a:br>
              <a:rPr lang="en-US" sz="3200" dirty="0"/>
            </a:br>
            <a:r>
              <a:rPr lang="en-US" sz="3200" dirty="0"/>
              <a:t>success and family needs?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38250" y="1938911"/>
            <a:ext cx="4800600" cy="4745223"/>
          </a:xfrm>
          <a:ln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Academic opportunities</a:t>
            </a:r>
          </a:p>
          <a:p>
            <a:pPr lvl="0"/>
            <a:r>
              <a:rPr lang="en-US" dirty="0"/>
              <a:t>After school camps (</a:t>
            </a:r>
            <a:r>
              <a:rPr lang="en-US" dirty="0" err="1"/>
              <a:t>lego</a:t>
            </a:r>
            <a:r>
              <a:rPr lang="en-US" dirty="0"/>
              <a:t>, Engineering, Chess)</a:t>
            </a:r>
          </a:p>
          <a:p>
            <a:pPr lvl="0"/>
            <a:r>
              <a:rPr lang="en-US" dirty="0"/>
              <a:t>Common list of resources </a:t>
            </a:r>
            <a:r>
              <a:rPr lang="en-US" dirty="0" err="1"/>
              <a:t>ie</a:t>
            </a:r>
            <a:r>
              <a:rPr lang="en-US" dirty="0"/>
              <a:t> math games, book lists by grade level</a:t>
            </a:r>
          </a:p>
          <a:p>
            <a:pPr lvl="0"/>
            <a:r>
              <a:rPr lang="en-US" dirty="0"/>
              <a:t>Help students enjoy reading more</a:t>
            </a:r>
          </a:p>
          <a:p>
            <a:pPr lvl="0"/>
            <a:r>
              <a:rPr lang="en-US" dirty="0"/>
              <a:t>Introduce Young Authors Day</a:t>
            </a:r>
          </a:p>
          <a:p>
            <a:pPr lvl="0"/>
            <a:r>
              <a:rPr lang="en-US" dirty="0"/>
              <a:t>Offer more computers</a:t>
            </a:r>
          </a:p>
          <a:p>
            <a:pPr lvl="0"/>
            <a:r>
              <a:rPr lang="en-US" dirty="0"/>
              <a:t>More field trips</a:t>
            </a:r>
          </a:p>
          <a:p>
            <a:pPr lvl="0"/>
            <a:r>
              <a:rPr lang="en-US" dirty="0"/>
              <a:t>More programs targeted per grade (regarding club for 5th grade)</a:t>
            </a:r>
          </a:p>
          <a:p>
            <a:pPr lvl="0"/>
            <a:r>
              <a:rPr lang="en-US" dirty="0"/>
              <a:t>More support for differentiation in the classrooms</a:t>
            </a:r>
          </a:p>
          <a:p>
            <a:pPr lvl="0"/>
            <a:r>
              <a:rPr lang="en-US" dirty="0"/>
              <a:t>One Amity intern per class for grade 3-5</a:t>
            </a:r>
          </a:p>
          <a:p>
            <a:pPr lvl="0"/>
            <a:r>
              <a:rPr lang="en-US" dirty="0"/>
              <a:t>Varieties of PTA after school Spanish learning opportunities (besides dance options)</a:t>
            </a:r>
          </a:p>
          <a:p>
            <a:r>
              <a:rPr lang="en-US" dirty="0"/>
              <a:t>Offer more challenging work for kids</a:t>
            </a:r>
          </a:p>
          <a:p>
            <a:r>
              <a:rPr lang="en-US" dirty="0">
                <a:latin typeface="Calibri" panose="020F0502020204030204"/>
              </a:rPr>
              <a:t>More recess clubs</a:t>
            </a:r>
          </a:p>
          <a:p>
            <a:endParaRPr lang="en-US" dirty="0"/>
          </a:p>
          <a:p>
            <a:pPr lvl="0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609159" y="1938912"/>
            <a:ext cx="4800600" cy="4745222"/>
          </a:xfrm>
          <a:ln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Academic support</a:t>
            </a:r>
          </a:p>
          <a:p>
            <a:r>
              <a:rPr lang="en-US" dirty="0"/>
              <a:t>More support for students with learning challenges</a:t>
            </a:r>
          </a:p>
          <a:p>
            <a:pPr lvl="0"/>
            <a:r>
              <a:rPr lang="en-US" dirty="0"/>
              <a:t>Extra support for students below grade level (reading &amp; math)</a:t>
            </a:r>
          </a:p>
          <a:p>
            <a:pPr lvl="0"/>
            <a:r>
              <a:rPr lang="en-US" dirty="0"/>
              <a:t>Offer more challenging work for kids</a:t>
            </a:r>
          </a:p>
          <a:p>
            <a:pPr lvl="0"/>
            <a:r>
              <a:rPr lang="en-US" dirty="0"/>
              <a:t>Try to meet needs of academically advanced kids and kids who needs help</a:t>
            </a:r>
          </a:p>
          <a:p>
            <a:pPr lvl="0"/>
            <a:r>
              <a:rPr lang="en-US" dirty="0"/>
              <a:t>Open communication from teachers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Academic resources availability</a:t>
            </a:r>
          </a:p>
          <a:p>
            <a:pPr lvl="0"/>
            <a:r>
              <a:rPr lang="en-US" dirty="0"/>
              <a:t>Need lots of recommended Spanish books</a:t>
            </a:r>
          </a:p>
          <a:p>
            <a:pPr lvl="0"/>
            <a:r>
              <a:rPr lang="en-US" dirty="0"/>
              <a:t>More Spanish resources for home</a:t>
            </a:r>
          </a:p>
          <a:p>
            <a:pPr lvl="0"/>
            <a:r>
              <a:rPr lang="en-US" dirty="0"/>
              <a:t>Spanish video/audio/books for student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76500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783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2749" y="446780"/>
            <a:ext cx="10178322" cy="1492132"/>
          </a:xfrm>
        </p:spPr>
        <p:txBody>
          <a:bodyPr>
            <a:normAutofit/>
          </a:bodyPr>
          <a:lstStyle/>
          <a:p>
            <a:r>
              <a:rPr lang="en-US" sz="3200" dirty="0"/>
              <a:t>Q#2. What can we improve on in support of student </a:t>
            </a:r>
            <a:br>
              <a:rPr lang="en-US" sz="3200" dirty="0"/>
            </a:br>
            <a:r>
              <a:rPr lang="en-US" sz="3200" dirty="0"/>
              <a:t>success and family needs?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38250" y="1938911"/>
            <a:ext cx="4800600" cy="4745223"/>
          </a:xfrm>
          <a:ln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Parents  Support</a:t>
            </a:r>
          </a:p>
          <a:p>
            <a:pPr lvl="0"/>
            <a:r>
              <a:rPr lang="en-US" dirty="0"/>
              <a:t>More than one fall conference (student academic performance)</a:t>
            </a:r>
          </a:p>
          <a:p>
            <a:pPr lvl="0"/>
            <a:r>
              <a:rPr lang="en-US" dirty="0"/>
              <a:t>Help to parents to keep kids continue learning at home/ with easier resources</a:t>
            </a:r>
          </a:p>
          <a:p>
            <a:pPr lvl="0"/>
            <a:r>
              <a:rPr lang="en-US" dirty="0"/>
              <a:t>Keep parents informed of the social emotional strategies so parents can learn from that</a:t>
            </a:r>
          </a:p>
          <a:p>
            <a:pPr lvl="0"/>
            <a:r>
              <a:rPr lang="en-US" dirty="0"/>
              <a:t>Support for families with struggling students</a:t>
            </a:r>
          </a:p>
          <a:p>
            <a:pPr lvl="0"/>
            <a:r>
              <a:rPr lang="en-US" dirty="0"/>
              <a:t>More often offer math Olympics, parents science presentations </a:t>
            </a:r>
            <a:r>
              <a:rPr lang="en-US" dirty="0" err="1"/>
              <a:t>etc</a:t>
            </a:r>
            <a:endParaRPr lang="en-US" dirty="0"/>
          </a:p>
          <a:p>
            <a:pPr lvl="0"/>
            <a:endParaRPr lang="en-US" dirty="0"/>
          </a:p>
          <a:p>
            <a:pPr marL="0" indent="0">
              <a:buNone/>
            </a:pPr>
            <a:r>
              <a:rPr lang="en-US" dirty="0"/>
              <a:t>Social event opportunities – Family needs</a:t>
            </a:r>
          </a:p>
          <a:p>
            <a:pPr lvl="0"/>
            <a:r>
              <a:rPr lang="en-US" dirty="0"/>
              <a:t>Provide different social meetings for parents/kids to connect (playdates at the park </a:t>
            </a:r>
            <a:r>
              <a:rPr lang="en-US" dirty="0" err="1"/>
              <a:t>etc</a:t>
            </a:r>
            <a:endParaRPr lang="en-US" dirty="0"/>
          </a:p>
          <a:p>
            <a:pPr lvl="0"/>
            <a:r>
              <a:rPr lang="en-US" dirty="0"/>
              <a:t>Before school starts to have meet and greet day between parents and teachers</a:t>
            </a:r>
          </a:p>
          <a:p>
            <a:pPr lvl="0"/>
            <a:r>
              <a:rPr lang="en-US" dirty="0"/>
              <a:t>New social event before 1st day of school - drop off school supplies (working parents)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609159" y="1938912"/>
            <a:ext cx="4800600" cy="4745222"/>
          </a:xfrm>
          <a:ln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Teacher support</a:t>
            </a:r>
          </a:p>
          <a:p>
            <a:pPr lvl="0"/>
            <a:r>
              <a:rPr lang="en-US" dirty="0"/>
              <a:t>More support on teachers (volunteer)</a:t>
            </a:r>
          </a:p>
          <a:p>
            <a:pPr lvl="0"/>
            <a:r>
              <a:rPr lang="en-US" dirty="0"/>
              <a:t>Teachers are properly trained</a:t>
            </a:r>
          </a:p>
          <a:p>
            <a:pPr lvl="0"/>
            <a:r>
              <a:rPr lang="en-US" dirty="0"/>
              <a:t>Teachers have resources they need to make bi lingual &amp; public education accessible to all</a:t>
            </a:r>
          </a:p>
          <a:p>
            <a:pPr lvl="0"/>
            <a:r>
              <a:rPr lang="en-US" dirty="0"/>
              <a:t>To sustain Less teacher turnover</a:t>
            </a:r>
          </a:p>
          <a:p>
            <a:pPr lvl="0"/>
            <a:endParaRPr lang="en-US" dirty="0"/>
          </a:p>
          <a:p>
            <a:pPr marL="0" indent="0">
              <a:buNone/>
            </a:pPr>
            <a:r>
              <a:rPr lang="en-US" dirty="0"/>
              <a:t>Kids involvement </a:t>
            </a:r>
          </a:p>
          <a:p>
            <a:pPr lvl="0"/>
            <a:r>
              <a:rPr lang="en-US" dirty="0"/>
              <a:t>Great to have the "Walkathon" as a fundraiser. Kids enjoy earning money for their school</a:t>
            </a:r>
          </a:p>
          <a:p>
            <a:pPr lvl="0"/>
            <a:r>
              <a:rPr lang="en-US" dirty="0"/>
              <a:t>More visibility into classrooms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76500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597998"/>
      </p:ext>
    </p:extLst>
  </p:cSld>
  <p:clrMapOvr>
    <a:masterClrMapping/>
  </p:clrMapOvr>
</p:sld>
</file>

<file path=ppt/theme/theme1.xml><?xml version="1.0" encoding="utf-8"?>
<a:theme xmlns:a="http://schemas.openxmlformats.org/drawingml/2006/main" name="PTA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TA Template.potx" id="{4F1DF361-9A9C-4142-9710-B78E83C441E8}" vid="{D186307D-02D8-4032-8DB7-4FA42B71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PTA Template</Template>
  <TotalTime>844</TotalTime>
  <Words>1425</Words>
  <Application>Microsoft Office PowerPoint</Application>
  <PresentationFormat>Widescreen</PresentationFormat>
  <Paragraphs>278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PTA Template</vt:lpstr>
      <vt:lpstr>Principal’s Report:  Principal Survey Results</vt:lpstr>
      <vt:lpstr>The purpose of the survey</vt:lpstr>
      <vt:lpstr>Participation</vt:lpstr>
      <vt:lpstr>Survey focused on</vt:lpstr>
      <vt:lpstr>Principal coffee results Day and time </vt:lpstr>
      <vt:lpstr>Principal coffee results Meeting format</vt:lpstr>
      <vt:lpstr>Q#1. what is going well and worth celebrating  at Puesta del sol?</vt:lpstr>
      <vt:lpstr>Q#2. What can we improve on in support of student  success and family needs? </vt:lpstr>
      <vt:lpstr>Q#2. What can we improve on in support of student  success and family needs? </vt:lpstr>
      <vt:lpstr>Q#2. What can we improve on in support of student  success and family needs? </vt:lpstr>
      <vt:lpstr>Q#2. What can we improve on in support of student  success and family needs? </vt:lpstr>
      <vt:lpstr>Q#3. What are your hopes for your students  this year at Puesta del sol? </vt:lpstr>
      <vt:lpstr>Q#3. What are your hopes for your students  this year at Puesta del sol? </vt:lpstr>
      <vt:lpstr>What can we do to help our kids?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Pauline Fox</dc:creator>
  <cp:lastModifiedBy>Pauline Fox</cp:lastModifiedBy>
  <cp:revision>43</cp:revision>
  <dcterms:created xsi:type="dcterms:W3CDTF">2018-09-24T20:53:05Z</dcterms:created>
  <dcterms:modified xsi:type="dcterms:W3CDTF">2018-10-05T18:22:06Z</dcterms:modified>
</cp:coreProperties>
</file>