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Override PartName="/ppt/notesSlides/notesSlide18.xml" ContentType="application/vnd.openxmlformats-officedocument.presentationml.notesSlide+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6"/>
  </p:notesMasterIdLst>
  <p:sldIdLst>
    <p:sldId id="273" r:id="rId2"/>
    <p:sldId id="264" r:id="rId3"/>
    <p:sldId id="292" r:id="rId4"/>
    <p:sldId id="293" r:id="rId5"/>
    <p:sldId id="294" r:id="rId6"/>
    <p:sldId id="284" r:id="rId7"/>
    <p:sldId id="295" r:id="rId8"/>
    <p:sldId id="290" r:id="rId9"/>
    <p:sldId id="291" r:id="rId10"/>
    <p:sldId id="276" r:id="rId11"/>
    <p:sldId id="274" r:id="rId12"/>
    <p:sldId id="278" r:id="rId13"/>
    <p:sldId id="280" r:id="rId14"/>
    <p:sldId id="281" r:id="rId15"/>
    <p:sldId id="288" r:id="rId16"/>
    <p:sldId id="286" r:id="rId17"/>
    <p:sldId id="279" r:id="rId18"/>
    <p:sldId id="289" r:id="rId19"/>
    <p:sldId id="283" r:id="rId20"/>
    <p:sldId id="296" r:id="rId21"/>
    <p:sldId id="282" r:id="rId22"/>
    <p:sldId id="266" r:id="rId23"/>
    <p:sldId id="268" r:id="rId24"/>
    <p:sldId id="28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8062" autoAdjust="0"/>
    <p:restoredTop sz="87321" autoAdjust="0"/>
  </p:normalViewPr>
  <p:slideViewPr>
    <p:cSldViewPr snapToGrid="0" snapToObjects="1">
      <p:cViewPr varScale="1">
        <p:scale>
          <a:sx n="84" d="100"/>
          <a:sy n="84" d="100"/>
        </p:scale>
        <p:origin x="-8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0"/>
    </p:cViewPr>
  </p:sorterViewPr>
  <p:notesViewPr>
    <p:cSldViewPr snapToGrid="0" snapToObjects="1">
      <p:cViewPr varScale="1">
        <p:scale>
          <a:sx n="78" d="100"/>
          <a:sy n="78" d="100"/>
        </p:scale>
        <p:origin x="-2480"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tableStyles" Target="tableStyle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interSettings" Target="printerSettings/printerSettings1.bin"/><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esProps" Target="presProps.xml"/><Relationship Id="rId26" Type="http://schemas.openxmlformats.org/officeDocument/2006/relationships/notesMaster" Target="notesMasters/notesMaster1.xml"/><Relationship Id="rId30" Type="http://schemas.openxmlformats.org/officeDocument/2006/relationships/theme" Target="theme/theme1.xml"/><Relationship Id="rId11" Type="http://schemas.openxmlformats.org/officeDocument/2006/relationships/slide" Target="slides/slide10.xml"/><Relationship Id="rId29" Type="http://schemas.openxmlformats.org/officeDocument/2006/relationships/viewProps" Target="view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20D2D1-5531-5740-94F2-DE6E22A83F32}" type="datetimeFigureOut">
              <a:rPr lang="en-US" smtClean="0"/>
              <a:pPr/>
              <a:t>10/22/10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97C1A-43AD-2945-9B58-2662A998D2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4" Type="http://schemas.openxmlformats.org/officeDocument/2006/relationships/hyperlink" Target="http://en.wikipedia.org/wiki/Africa" TargetMode="External"/><Relationship Id="rId5" Type="http://schemas.openxmlformats.org/officeDocument/2006/relationships/hyperlink" Target="http://en.wikipedia.org/wiki/Tributary" TargetMode="External"/><Relationship Id="rId7" Type="http://schemas.openxmlformats.org/officeDocument/2006/relationships/hyperlink" Target="http://en.wikipedia.org/wiki/Amazon_Rainforest" TargetMode="External"/><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en.wikipedia.org/wiki/River" TargetMode="External"/><Relationship Id="rId6" Type="http://schemas.openxmlformats.org/officeDocument/2006/relationships/hyperlink" Target="http://en.wikipedia.org/wiki/Rain_fores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Democratic Republic of Congo is located on the continent of Africa. Africa is the second largest of the seven continents. </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Hippos in </a:t>
            </a:r>
            <a:r>
              <a:rPr lang="en-US" dirty="0" err="1" smtClean="0"/>
              <a:t>Virunga</a:t>
            </a:r>
            <a:r>
              <a:rPr lang="en-US" dirty="0" smtClean="0"/>
              <a:t> National Park</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Virunga</a:t>
            </a:r>
            <a:r>
              <a:rPr lang="en-US" sz="1200" kern="1200" dirty="0" smtClean="0">
                <a:solidFill>
                  <a:schemeClr val="tx1"/>
                </a:solidFill>
                <a:latin typeface="+mn-lt"/>
                <a:ea typeface="+mn-ea"/>
                <a:cs typeface="+mn-cs"/>
              </a:rPr>
              <a:t> is Africa's oldest and most diverse national park. It is a World Heritage Site because it is beautiful, because it contains volcanoes and because it provides habitats and security for endangered species. The park has suffered the effects of war, population explosion, climate change, crime and spite; it has been invaded, occupied, ransacked and depleted.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of the most active African volcanoes</a:t>
            </a:r>
            <a:r>
              <a:rPr lang="en-US" baseline="0" dirty="0" smtClean="0"/>
              <a:t> are located in the Democratic Republic of Congo.  There are </a:t>
            </a:r>
            <a:r>
              <a:rPr lang="en-US" sz="1200" kern="1200" dirty="0" err="1" smtClean="0">
                <a:solidFill>
                  <a:schemeClr val="tx1"/>
                </a:solidFill>
                <a:latin typeface="+mn-lt"/>
                <a:ea typeface="+mn-ea"/>
                <a:cs typeface="+mn-cs"/>
              </a:rPr>
              <a:t>Nyamuragira</a:t>
            </a:r>
            <a:r>
              <a:rPr lang="en-US" sz="1200" kern="1200" dirty="0" smtClean="0">
                <a:solidFill>
                  <a:schemeClr val="tx1"/>
                </a:solidFill>
                <a:latin typeface="+mn-lt"/>
                <a:ea typeface="+mn-ea"/>
                <a:cs typeface="+mn-cs"/>
              </a:rPr>
              <a:t> (shield</a:t>
            </a:r>
            <a:r>
              <a:rPr lang="en-US" sz="1200" kern="1200" baseline="0" dirty="0" smtClean="0">
                <a:solidFill>
                  <a:schemeClr val="tx1"/>
                </a:solidFill>
                <a:latin typeface="+mn-lt"/>
                <a:ea typeface="+mn-ea"/>
                <a:cs typeface="+mn-cs"/>
              </a:rPr>
              <a:t> volcano)</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Nyiragongo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stratovolcano</a:t>
            </a:r>
            <a:r>
              <a:rPr lang="en-US" sz="1200" kern="1200" dirty="0" smtClean="0">
                <a:solidFill>
                  <a:schemeClr val="tx1"/>
                </a:solidFill>
                <a:latin typeface="+mn-lt"/>
                <a:ea typeface="+mn-ea"/>
                <a:cs typeface="+mn-cs"/>
              </a:rPr>
              <a:t> or composite volcano). This is a photo of the </a:t>
            </a:r>
            <a:r>
              <a:rPr lang="en-US" sz="1200" kern="1200" dirty="0" err="1" smtClean="0">
                <a:solidFill>
                  <a:schemeClr val="tx1"/>
                </a:solidFill>
                <a:latin typeface="+mn-lt"/>
                <a:ea typeface="+mn-ea"/>
                <a:cs typeface="+mn-cs"/>
              </a:rPr>
              <a:t>Nyiragongo</a:t>
            </a:r>
            <a:r>
              <a:rPr lang="en-US" sz="1200" kern="1200" dirty="0" smtClean="0">
                <a:solidFill>
                  <a:schemeClr val="tx1"/>
                </a:solidFill>
                <a:latin typeface="+mn-lt"/>
                <a:ea typeface="+mn-ea"/>
                <a:cs typeface="+mn-cs"/>
              </a:rPr>
              <a:t> volcano.</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volcano is an opening in the Earth’s surface</a:t>
            </a:r>
            <a:r>
              <a:rPr lang="en-US" baseline="0" dirty="0" smtClean="0"/>
              <a:t> (crust), which allows hot magma, ash, and gases escape from below the </a:t>
            </a:r>
            <a:r>
              <a:rPr lang="en-US" baseline="0" dirty="0" err="1" smtClean="0"/>
              <a:t>surves</a:t>
            </a:r>
            <a:r>
              <a:rPr lang="en-US" baseline="0" dirty="0" smtClean="0"/>
              <a:t>. They are typically found where tectonic plates either come together (converge) or are moving apart (diverge). Shield volcanoes are named for their broad shield-like profile. The lave flows a great distance from the vents; but generally these types don’t explode catastrophically.  Composite volcanoes the type we think of when we think about the word volcano. They are made up of layers (strata) of ash, cinders and lava. These are the type of volcanoes that are most dangerous when they explode.</a:t>
            </a:r>
          </a:p>
          <a:p>
            <a:endParaRPr lang="en-US" baseline="0" dirty="0" smtClean="0"/>
          </a:p>
          <a:p>
            <a:r>
              <a:rPr lang="en-US" baseline="0" dirty="0" smtClean="0"/>
              <a:t>Volcanoes are classified not just by shape; but by the frequency of eruptions. Those that erupt regularly are called active, those that have erupted in historical times are called dormant and those that have not erupted in historical times are called extinct. </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Lava Lakes in </a:t>
            </a:r>
            <a:r>
              <a:rPr lang="en-US" sz="1200" kern="1200" dirty="0" err="1" smtClean="0">
                <a:solidFill>
                  <a:schemeClr val="tx1"/>
                </a:solidFill>
                <a:latin typeface="+mn-lt"/>
                <a:ea typeface="+mn-ea"/>
                <a:cs typeface="+mn-cs"/>
              </a:rPr>
              <a:t>Nyiragongo</a:t>
            </a:r>
            <a:r>
              <a:rPr lang="en-US" sz="1200" kern="1200" dirty="0" smtClean="0">
                <a:solidFill>
                  <a:schemeClr val="tx1"/>
                </a:solidFill>
                <a:latin typeface="+mn-lt"/>
                <a:ea typeface="+mn-ea"/>
                <a:cs typeface="+mn-cs"/>
              </a:rPr>
              <a:t> volcano.</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Nyiragongo</a:t>
            </a:r>
            <a:r>
              <a:rPr lang="en-US" dirty="0" smtClean="0"/>
              <a:t> Lava Lake #2</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997C1A-43AD-2945-9B58-2662A998D2FC}"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sky blue field divided diagonally from the lower hoist corner to upper fly corner by a red stripe bordered by two narrow yellow stripes; a yellow, five-pointed star appears in the upper hoist corner; blue represents peace and hope, red the blood of the country's martyrs, and yellow the country's wealth and prosperity; the star symbolizes unity and the brilliant future for the country. This flag was adopted in 2006 and represents the hopes for</a:t>
            </a:r>
            <a:r>
              <a:rPr lang="en-US" sz="1200" kern="1200" baseline="0" dirty="0" smtClean="0">
                <a:solidFill>
                  <a:schemeClr val="tx1"/>
                </a:solidFill>
                <a:latin typeface="+mn-lt"/>
                <a:ea typeface="+mn-ea"/>
                <a:cs typeface="+mn-cs"/>
              </a:rPr>
              <a:t> a change in a country that has had a long troubled history.</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is 4x larger than Democratic Republic of Congo</a:t>
            </a:r>
            <a:r>
              <a:rPr lang="en-US" baseline="0" dirty="0" smtClean="0"/>
              <a:t> with about 5x more people.</a:t>
            </a:r>
          </a:p>
          <a:p>
            <a:endParaRPr lang="en-US" baseline="0" dirty="0" smtClean="0"/>
          </a:p>
          <a:p>
            <a:r>
              <a:rPr lang="en-US" baseline="0" dirty="0" smtClean="0"/>
              <a:t>The Democratic Republic of Congo is a very poor country. It does not have a lot of infrastructure (roads, hospitals, stores, airports). For example, there are only 37,300 telephones in the country (126,000 people in Bellevue). They do have many more cell phone:  9.8 million. They have 198 airports; but only 26 of them have paved runways. Most of their roads are unpaved. The waterways are the dominant means of transport.</a:t>
            </a:r>
          </a:p>
          <a:p>
            <a:endParaRPr lang="en-US" baseline="0" dirty="0" smtClean="0"/>
          </a:p>
          <a:p>
            <a:r>
              <a:rPr lang="en-US" baseline="0" dirty="0" smtClean="0"/>
              <a:t>In 1996 the First Congo War started and in 1998 the Second Congo War began. The Second Congo War is also called the African World War because it involved 8 African nations and killed 5.4 million people. The deadliest conflict since World War II. Even though peace accords were signed in 2003, there is still a lot of fighting going on in the country. </a:t>
            </a:r>
          </a:p>
          <a:p>
            <a:endParaRPr lang="en-US" dirty="0" smtClean="0"/>
          </a:p>
          <a:p>
            <a:r>
              <a:rPr lang="en-US" dirty="0" smtClean="0"/>
              <a:t>It is a country that</a:t>
            </a:r>
            <a:r>
              <a:rPr lang="en-US" baseline="0" dirty="0" smtClean="0"/>
              <a:t> is rich in natural resources. Lots of minerals, water, oil. It is also most bio-diverse country in Africa. </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7 National Parks in the DR Congo. Five of them are</a:t>
            </a:r>
            <a:r>
              <a:rPr lang="en-US" baseline="0" dirty="0" smtClean="0"/>
              <a:t> World Heritage Sites. </a:t>
            </a:r>
            <a:r>
              <a:rPr lang="en-US" dirty="0" smtClean="0"/>
              <a:t>World Heritage Sites are considered have</a:t>
            </a:r>
            <a:r>
              <a:rPr lang="en-US" baseline="0" dirty="0" smtClean="0"/>
              <a:t> outstanding universal value.</a:t>
            </a:r>
          </a:p>
          <a:p>
            <a:endParaRPr lang="en-US" baseline="0" dirty="0" smtClean="0"/>
          </a:p>
          <a:p>
            <a:r>
              <a:rPr lang="en-US" baseline="0" dirty="0" smtClean="0"/>
              <a:t>Endemic:  </a:t>
            </a:r>
            <a:r>
              <a:rPr lang="en-US" sz="1200" kern="1200" dirty="0" smtClean="0">
                <a:solidFill>
                  <a:schemeClr val="tx1"/>
                </a:solidFill>
                <a:latin typeface="+mn-lt"/>
                <a:ea typeface="+mn-ea"/>
                <a:cs typeface="+mn-cs"/>
              </a:rPr>
              <a:t>To be endemic to a place or area means that it is found only in that part of the world and nowhere else.</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Democratic Republic of Congo12</a:t>
            </a:r>
            <a:r>
              <a:rPr lang="en-US" baseline="30000" dirty="0" smtClean="0"/>
              <a:t>th</a:t>
            </a:r>
            <a:r>
              <a:rPr lang="en-US" dirty="0" smtClean="0"/>
              <a:t> largest country in the world. And the 3</a:t>
            </a:r>
            <a:r>
              <a:rPr lang="en-US" baseline="30000" dirty="0" smtClean="0"/>
              <a:t>rd</a:t>
            </a:r>
            <a:r>
              <a:rPr lang="en-US" baseline="0" dirty="0" smtClean="0"/>
              <a:t> largest country in Africa. </a:t>
            </a:r>
            <a:r>
              <a:rPr lang="en-US" dirty="0" smtClean="0"/>
              <a:t>The</a:t>
            </a:r>
            <a:r>
              <a:rPr lang="en-US" baseline="0" dirty="0" smtClean="0"/>
              <a:t> equator runs through the Democratic Republic of Congo.  The equator is </a:t>
            </a:r>
            <a:r>
              <a:rPr lang="en-US" sz="1200" kern="1200" dirty="0" smtClean="0">
                <a:solidFill>
                  <a:schemeClr val="tx1"/>
                </a:solidFill>
                <a:latin typeface="+mn-lt"/>
                <a:ea typeface="+mn-ea"/>
                <a:cs typeface="+mn-cs"/>
              </a:rPr>
              <a:t>imaginary line around the Earth forming a great circle that is equal</a:t>
            </a:r>
            <a:r>
              <a:rPr lang="en-US" sz="1200" kern="1200" baseline="0" dirty="0" smtClean="0">
                <a:solidFill>
                  <a:schemeClr val="tx1"/>
                </a:solidFill>
                <a:latin typeface="+mn-lt"/>
                <a:ea typeface="+mn-ea"/>
                <a:cs typeface="+mn-cs"/>
              </a:rPr>
              <a:t> distance </a:t>
            </a:r>
            <a:r>
              <a:rPr lang="en-US" sz="1200" kern="1200" dirty="0" smtClean="0">
                <a:solidFill>
                  <a:schemeClr val="tx1"/>
                </a:solidFill>
                <a:latin typeface="+mn-lt"/>
                <a:ea typeface="+mn-ea"/>
                <a:cs typeface="+mn-cs"/>
              </a:rPr>
              <a:t>from the north and south poles. It divides</a:t>
            </a:r>
            <a:r>
              <a:rPr lang="en-US" sz="1200" kern="1200" baseline="0" dirty="0" smtClean="0">
                <a:solidFill>
                  <a:schemeClr val="tx1"/>
                </a:solidFill>
                <a:latin typeface="+mn-lt"/>
                <a:ea typeface="+mn-ea"/>
                <a:cs typeface="+mn-cs"/>
              </a:rPr>
              <a:t> the North and South hemispheres.  Countries located near the equator are warm year-round without distinct seasons. They are also very rainy and humid. </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Congo River, also known as the Zaire River, is the Earth’s second largest river by volume and the largest </a:t>
            </a:r>
            <a:r>
              <a:rPr lang="en-US" sz="1200" u="none" strike="noStrike" kern="1200" dirty="0" smtClean="0">
                <a:solidFill>
                  <a:schemeClr val="tx1"/>
                </a:solidFill>
                <a:latin typeface="+mn-lt"/>
                <a:ea typeface="+mn-ea"/>
                <a:cs typeface="+mn-cs"/>
                <a:hlinkClick r:id="rId3" tooltip="River"/>
              </a:rPr>
              <a:t>river</a:t>
            </a:r>
            <a:r>
              <a:rPr lang="en-US" sz="1200" kern="1200" dirty="0" smtClean="0">
                <a:solidFill>
                  <a:schemeClr val="tx1"/>
                </a:solidFill>
                <a:latin typeface="+mn-lt"/>
                <a:ea typeface="+mn-ea"/>
                <a:cs typeface="+mn-cs"/>
              </a:rPr>
              <a:t> in Western Central </a:t>
            </a:r>
            <a:r>
              <a:rPr lang="en-US" sz="1200" u="none" strike="noStrike" kern="1200" dirty="0" smtClean="0">
                <a:solidFill>
                  <a:schemeClr val="tx1"/>
                </a:solidFill>
                <a:latin typeface="+mn-lt"/>
                <a:ea typeface="+mn-ea"/>
                <a:cs typeface="+mn-cs"/>
                <a:hlinkClick r:id="rId4" tooltip="Africa"/>
              </a:rPr>
              <a:t>Africa</a:t>
            </a:r>
            <a:r>
              <a:rPr lang="en-US" sz="1200" kern="1200" dirty="0" smtClean="0">
                <a:solidFill>
                  <a:schemeClr val="tx1"/>
                </a:solidFill>
                <a:latin typeface="+mn-lt"/>
                <a:ea typeface="+mn-ea"/>
                <a:cs typeface="+mn-cs"/>
              </a:rPr>
              <a:t>. Its overall length of 2,922 miles (4,700 km) makes it the second longest river in Africa after the Nile.  The river and its </a:t>
            </a:r>
            <a:r>
              <a:rPr lang="en-US" sz="1200" u="none" strike="noStrike" kern="1200" dirty="0" smtClean="0">
                <a:solidFill>
                  <a:schemeClr val="tx1"/>
                </a:solidFill>
                <a:latin typeface="+mn-lt"/>
                <a:ea typeface="+mn-ea"/>
                <a:cs typeface="+mn-cs"/>
                <a:hlinkClick r:id="rId5" tooltip="Tributary"/>
              </a:rPr>
              <a:t>tributaries</a:t>
            </a:r>
            <a:r>
              <a:rPr lang="en-US" sz="1200" kern="1200" dirty="0" smtClean="0">
                <a:solidFill>
                  <a:schemeClr val="tx1"/>
                </a:solidFill>
                <a:latin typeface="+mn-lt"/>
                <a:ea typeface="+mn-ea"/>
                <a:cs typeface="+mn-cs"/>
              </a:rPr>
              <a:t> flow through the second largest </a:t>
            </a:r>
            <a:r>
              <a:rPr lang="en-US" sz="1200" u="none" strike="noStrike" kern="1200" dirty="0" smtClean="0">
                <a:solidFill>
                  <a:schemeClr val="tx1"/>
                </a:solidFill>
                <a:latin typeface="+mn-lt"/>
                <a:ea typeface="+mn-ea"/>
                <a:cs typeface="+mn-cs"/>
                <a:hlinkClick r:id="rId6" tooltip="Rain forest"/>
              </a:rPr>
              <a:t>rain forest</a:t>
            </a:r>
            <a:r>
              <a:rPr lang="en-US" sz="1200" kern="1200" dirty="0" smtClean="0">
                <a:solidFill>
                  <a:schemeClr val="tx1"/>
                </a:solidFill>
                <a:latin typeface="+mn-lt"/>
                <a:ea typeface="+mn-ea"/>
                <a:cs typeface="+mn-cs"/>
              </a:rPr>
              <a:t> area in the world, second only to the </a:t>
            </a:r>
            <a:r>
              <a:rPr lang="en-US" sz="1200" u="none" strike="noStrike" kern="1200" dirty="0" smtClean="0">
                <a:solidFill>
                  <a:schemeClr val="tx1"/>
                </a:solidFill>
                <a:latin typeface="+mn-lt"/>
                <a:ea typeface="+mn-ea"/>
                <a:cs typeface="+mn-cs"/>
                <a:hlinkClick r:id="rId7" tooltip="Amazon Rainforest"/>
              </a:rPr>
              <a:t>Amazon Rainforest</a:t>
            </a:r>
            <a:r>
              <a:rPr lang="en-US" sz="1200" kern="1200" dirty="0" smtClean="0">
                <a:solidFill>
                  <a:schemeClr val="tx1"/>
                </a:solidFill>
                <a:latin typeface="+mn-lt"/>
                <a:ea typeface="+mn-ea"/>
                <a:cs typeface="+mn-cs"/>
              </a:rPr>
              <a:t> in South America.  </a:t>
            </a:r>
          </a:p>
          <a:p>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sky blue field divided diagonally from the lower hoist corner to upper fly corner by a red stripe bordered by two narrow yellow stripes; a yellow, five-pointed star appears in the upper hoist corner; blue represents peace and hope, red the blood of the country's martyrs, and yellow the country's wealth and prosperity; the star symbolizes unity and the brilliant future for the country. This flag was adopted in 2006 and represents the hopes for</a:t>
            </a:r>
            <a:r>
              <a:rPr lang="en-US" sz="1200" kern="1200" baseline="0" dirty="0" smtClean="0">
                <a:solidFill>
                  <a:schemeClr val="tx1"/>
                </a:solidFill>
                <a:latin typeface="+mn-lt"/>
                <a:ea typeface="+mn-ea"/>
                <a:cs typeface="+mn-cs"/>
              </a:rPr>
              <a:t> a change in a country that has had a long troubled history.</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animals you might find in the National Parks in Democratic Republic of Congo include the Okapi, the forest elephant,</a:t>
            </a:r>
            <a:r>
              <a:rPr lang="en-US" u="none" baseline="0" dirty="0" smtClean="0"/>
              <a:t> </a:t>
            </a:r>
            <a:r>
              <a:rPr lang="en-US" sz="1200" u="none" kern="1200" dirty="0" smtClean="0">
                <a:solidFill>
                  <a:schemeClr val="tx1"/>
                </a:solidFill>
                <a:latin typeface="+mn-lt"/>
                <a:ea typeface="+mn-ea"/>
                <a:cs typeface="+mn-cs"/>
              </a:rPr>
              <a:t>hippopotami, and</a:t>
            </a:r>
            <a:r>
              <a:rPr lang="en-US" sz="1200" u="none" kern="1200" baseline="0" dirty="0" smtClean="0">
                <a:solidFill>
                  <a:schemeClr val="tx1"/>
                </a:solidFill>
                <a:latin typeface="+mn-lt"/>
                <a:ea typeface="+mn-ea"/>
                <a:cs typeface="+mn-cs"/>
              </a:rPr>
              <a:t> the white rhino.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Due to wars, deforestation, slash and burn agriculture practices and hunting the parks and the animals in the DRC are threatened. </a:t>
            </a:r>
          </a:p>
        </p:txBody>
      </p:sp>
      <p:sp>
        <p:nvSpPr>
          <p:cNvPr id="4" name="Slide Number Placeholder 3"/>
          <p:cNvSpPr>
            <a:spLocks noGrp="1"/>
          </p:cNvSpPr>
          <p:nvPr>
            <p:ph type="sldNum" sz="quarter" idx="10"/>
          </p:nvPr>
        </p:nvSpPr>
        <p:spPr/>
        <p:txBody>
          <a:bodyPr/>
          <a:lstStyle/>
          <a:p>
            <a:fld id="{A2997C1A-43AD-2945-9B58-2662A998D2FC}"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most well-know</a:t>
            </a:r>
            <a:r>
              <a:rPr lang="en-US" baseline="0" dirty="0" smtClean="0"/>
              <a:t>n and endangered animals in the Democratic Republic of Congo are the mountain gorillas. </a:t>
            </a:r>
            <a:r>
              <a:rPr lang="en-US" dirty="0" smtClean="0"/>
              <a:t>There are only about 700 mountain gorillas remaining on Earth</a:t>
            </a:r>
            <a:r>
              <a:rPr lang="en-US" baseline="0" dirty="0" smtClean="0"/>
              <a:t> </a:t>
            </a:r>
            <a:r>
              <a:rPr lang="en-US" dirty="0" smtClean="0"/>
              <a:t>and nearly</a:t>
            </a:r>
            <a:r>
              <a:rPr lang="en-US" baseline="0" dirty="0" smtClean="0"/>
              <a:t> half of them live in the forest of the </a:t>
            </a:r>
            <a:r>
              <a:rPr lang="en-US" baseline="0" dirty="0" err="1" smtClean="0"/>
              <a:t>Virunga</a:t>
            </a:r>
            <a:r>
              <a:rPr lang="en-US" baseline="0" dirty="0" smtClean="0"/>
              <a:t> mountains in central Africa. </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Hippos and buffalos in </a:t>
            </a:r>
            <a:r>
              <a:rPr lang="en-US" dirty="0" err="1" smtClean="0"/>
              <a:t>Virunga</a:t>
            </a:r>
            <a:r>
              <a:rPr lang="en-US" baseline="0" dirty="0" smtClean="0"/>
              <a:t> National Park; </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Chenille</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Forest elephants</a:t>
            </a:r>
            <a:r>
              <a:rPr lang="en-US" baseline="0" dirty="0" smtClean="0"/>
              <a:t> in </a:t>
            </a:r>
            <a:r>
              <a:rPr lang="en-US" baseline="0" dirty="0" err="1" smtClean="0"/>
              <a:t>Virunga</a:t>
            </a:r>
            <a:r>
              <a:rPr lang="en-US" baseline="0" dirty="0" smtClean="0"/>
              <a:t> National Park</a:t>
            </a:r>
            <a:endParaRPr lang="en-US" dirty="0"/>
          </a:p>
        </p:txBody>
      </p:sp>
      <p:sp>
        <p:nvSpPr>
          <p:cNvPr id="4" name="Slide Number Placeholder 3"/>
          <p:cNvSpPr>
            <a:spLocks noGrp="1"/>
          </p:cNvSpPr>
          <p:nvPr>
            <p:ph type="sldNum" sz="quarter" idx="10"/>
          </p:nvPr>
        </p:nvSpPr>
        <p:spPr/>
        <p:txBody>
          <a:bodyPr/>
          <a:lstStyle/>
          <a:p>
            <a:fld id="{A2997C1A-43AD-2945-9B58-2662A998D2FC}"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6B01DA-E97E-F746-9EC6-4C573B22E506}" type="datetimeFigureOut">
              <a:rPr lang="en-US" smtClean="0"/>
              <a:pPr/>
              <a:t>10/22/10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6B01DA-E97E-F746-9EC6-4C573B22E506}" type="datetimeFigureOut">
              <a:rPr lang="en-US" smtClean="0"/>
              <a:pPr/>
              <a:t>10/22/10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6B01DA-E97E-F746-9EC6-4C573B22E506}" type="datetimeFigureOut">
              <a:rPr lang="en-US" smtClean="0"/>
              <a:pPr/>
              <a:t>10/22/10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6B01DA-E97E-F746-9EC6-4C573B22E506}" type="datetimeFigureOut">
              <a:rPr lang="en-US" smtClean="0"/>
              <a:pPr/>
              <a:t>10/22/10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6B01DA-E97E-F746-9EC6-4C573B22E506}" type="datetimeFigureOut">
              <a:rPr lang="en-US" smtClean="0"/>
              <a:pPr/>
              <a:t>10/22/10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6B01DA-E97E-F746-9EC6-4C573B22E506}" type="datetimeFigureOut">
              <a:rPr lang="en-US" smtClean="0"/>
              <a:pPr/>
              <a:t>10/22/10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6B01DA-E97E-F746-9EC6-4C573B22E506}" type="datetimeFigureOut">
              <a:rPr lang="en-US" smtClean="0"/>
              <a:pPr/>
              <a:t>10/22/10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6B01DA-E97E-F746-9EC6-4C573B22E506}" type="datetimeFigureOut">
              <a:rPr lang="en-US" smtClean="0"/>
              <a:pPr/>
              <a:t>10/22/10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B01DA-E97E-F746-9EC6-4C573B22E506}" type="datetimeFigureOut">
              <a:rPr lang="en-US" smtClean="0"/>
              <a:pPr/>
              <a:t>10/22/10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6B01DA-E97E-F746-9EC6-4C573B22E506}" type="datetimeFigureOut">
              <a:rPr lang="en-US" smtClean="0"/>
              <a:pPr/>
              <a:t>10/22/10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6B01DA-E97E-F746-9EC6-4C573B22E506}" type="datetimeFigureOut">
              <a:rPr lang="en-US" smtClean="0"/>
              <a:pPr/>
              <a:t>10/22/10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04CCF-7976-C54B-AB6B-9D08082D9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B01DA-E97E-F746-9EC6-4C573B22E506}" type="datetimeFigureOut">
              <a:rPr lang="en-US" smtClean="0"/>
              <a:pPr/>
              <a:t>10/22/10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04CCF-7976-C54B-AB6B-9D08082D9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image" Target="../media/image16.png"/><Relationship Id="rId5" Type="http://schemas.openxmlformats.org/officeDocument/2006/relationships/image" Target="../media/image17.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10.png"/><Relationship Id="rId5" Type="http://schemas.openxmlformats.org/officeDocument/2006/relationships/image" Target="../media/image11.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4470" y="1047349"/>
            <a:ext cx="7899116" cy="3949558"/>
          </a:xfrm>
          <a:prstGeom prst="rect">
            <a:avLst/>
          </a:prstGeom>
        </p:spPr>
      </p:pic>
      <p:sp>
        <p:nvSpPr>
          <p:cNvPr id="7" name="TextBox 6"/>
          <p:cNvSpPr txBox="1"/>
          <p:nvPr/>
        </p:nvSpPr>
        <p:spPr>
          <a:xfrm>
            <a:off x="41865" y="1856250"/>
            <a:ext cx="1869965" cy="369332"/>
          </a:xfrm>
          <a:prstGeom prst="rect">
            <a:avLst/>
          </a:prstGeom>
          <a:noFill/>
        </p:spPr>
        <p:txBody>
          <a:bodyPr wrap="square" rtlCol="0">
            <a:spAutoFit/>
          </a:bodyPr>
          <a:lstStyle/>
          <a:p>
            <a:r>
              <a:rPr lang="en-US" dirty="0" smtClean="0">
                <a:latin typeface="Trebuchet MS"/>
                <a:ea typeface="Wingdings"/>
                <a:cs typeface="Wingdings"/>
              </a:rPr>
              <a:t>We are here. </a:t>
            </a:r>
            <a:r>
              <a:rPr lang="en-US" dirty="0" err="1" smtClean="0">
                <a:latin typeface="Wingdings"/>
                <a:ea typeface="Wingdings"/>
                <a:cs typeface="Wingdings"/>
              </a:rPr>
              <a: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37718" y="303672"/>
            <a:ext cx="3175000" cy="2755900"/>
          </a:xfrm>
          <a:prstGeom prst="rect">
            <a:avLst/>
          </a:prstGeom>
          <a:ln w="57150" cap="rnd" cmpd="sng">
            <a:solidFill>
              <a:schemeClr val="tx1"/>
            </a:solidFill>
            <a:miter lim="800000"/>
          </a:ln>
        </p:spPr>
      </p:pic>
      <p:pic>
        <p:nvPicPr>
          <p:cNvPr id="5" name="Picture 4"/>
          <p:cNvPicPr>
            <a:picLocks noChangeAspect="1"/>
          </p:cNvPicPr>
          <p:nvPr/>
        </p:nvPicPr>
        <p:blipFill>
          <a:blip r:embed="rId4"/>
          <a:stretch>
            <a:fillRect/>
          </a:stretch>
        </p:blipFill>
        <p:spPr>
          <a:xfrm>
            <a:off x="5161840" y="303672"/>
            <a:ext cx="2654870" cy="1773936"/>
          </a:xfrm>
          <a:prstGeom prst="rect">
            <a:avLst/>
          </a:prstGeom>
          <a:ln w="57150" cmpd="sng">
            <a:solidFill>
              <a:schemeClr val="tx1"/>
            </a:solidFill>
          </a:ln>
        </p:spPr>
      </p:pic>
      <p:pic>
        <p:nvPicPr>
          <p:cNvPr id="6" name="Picture 5"/>
          <p:cNvPicPr>
            <a:picLocks noChangeAspect="1"/>
          </p:cNvPicPr>
          <p:nvPr/>
        </p:nvPicPr>
        <p:blipFill>
          <a:blip r:embed="rId5"/>
          <a:stretch>
            <a:fillRect/>
          </a:stretch>
        </p:blipFill>
        <p:spPr>
          <a:xfrm>
            <a:off x="5161840" y="2359238"/>
            <a:ext cx="2651760" cy="1988820"/>
          </a:xfrm>
          <a:prstGeom prst="rect">
            <a:avLst/>
          </a:prstGeom>
          <a:ln w="57150" cmpd="sng">
            <a:solidFill>
              <a:schemeClr val="tx1"/>
            </a:solidFill>
          </a:ln>
        </p:spPr>
      </p:pic>
      <p:pic>
        <p:nvPicPr>
          <p:cNvPr id="7" name="Picture 6"/>
          <p:cNvPicPr>
            <a:picLocks noChangeAspect="1"/>
          </p:cNvPicPr>
          <p:nvPr/>
        </p:nvPicPr>
        <p:blipFill>
          <a:blip r:embed="rId6"/>
          <a:stretch>
            <a:fillRect/>
          </a:stretch>
        </p:blipFill>
        <p:spPr>
          <a:xfrm>
            <a:off x="5161840" y="4628750"/>
            <a:ext cx="2651760" cy="1947870"/>
          </a:xfrm>
          <a:prstGeom prst="rect">
            <a:avLst/>
          </a:prstGeom>
          <a:ln w="57150" cap="rnd" cmpd="sng">
            <a:solidFill>
              <a:schemeClr val="tx1"/>
            </a:solidFill>
            <a:miter lim="800000"/>
          </a:ln>
        </p:spPr>
      </p:pic>
      <p:pic>
        <p:nvPicPr>
          <p:cNvPr id="8" name="Picture 7"/>
          <p:cNvPicPr>
            <a:picLocks noChangeAspect="1"/>
          </p:cNvPicPr>
          <p:nvPr/>
        </p:nvPicPr>
        <p:blipFill>
          <a:blip r:embed="rId7"/>
          <a:stretch>
            <a:fillRect/>
          </a:stretch>
        </p:blipFill>
        <p:spPr>
          <a:xfrm>
            <a:off x="1818718" y="3533220"/>
            <a:ext cx="2794000" cy="3048000"/>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63206" y="3656428"/>
            <a:ext cx="2807484" cy="2743200"/>
          </a:xfrm>
          <a:prstGeom prst="rect">
            <a:avLst/>
          </a:prstGeom>
          <a:ln w="57150" cap="rnd" cmpd="sng">
            <a:solidFill>
              <a:schemeClr val="tx1"/>
            </a:solidFill>
            <a:miter lim="800000"/>
          </a:ln>
        </p:spPr>
      </p:pic>
      <p:pic>
        <p:nvPicPr>
          <p:cNvPr id="7" name="Picture 6"/>
          <p:cNvPicPr preferRelativeResize="0">
            <a:picLocks noChangeAspect="1"/>
          </p:cNvPicPr>
          <p:nvPr/>
        </p:nvPicPr>
        <p:blipFill>
          <a:blip r:embed="rId4"/>
          <a:stretch>
            <a:fillRect/>
          </a:stretch>
        </p:blipFill>
        <p:spPr>
          <a:xfrm>
            <a:off x="5365364" y="456028"/>
            <a:ext cx="3352800" cy="5029200"/>
          </a:xfrm>
          <a:prstGeom prst="rect">
            <a:avLst/>
          </a:prstGeom>
          <a:ln w="57150" cap="rnd" cmpd="sng">
            <a:solidFill>
              <a:schemeClr val="tx1"/>
            </a:solidFill>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718730" y="456028"/>
            <a:ext cx="4251960" cy="2743200"/>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651" y="586686"/>
            <a:ext cx="7315200" cy="5486400"/>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5483" y="629344"/>
            <a:ext cx="7257143" cy="5486400"/>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0" y="600331"/>
            <a:ext cx="8686800" cy="5212080"/>
          </a:xfrm>
          <a:prstGeom prst="rect">
            <a:avLst/>
          </a:prstGeom>
          <a:ln w="57150" cap="rnd" cmpd="sng">
            <a:solidFill>
              <a:schemeClr val="tx1"/>
            </a:solidFill>
            <a:prstDash val="solid"/>
            <a:miter lim="800000"/>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9417" y="632081"/>
            <a:ext cx="7315200" cy="5486400"/>
          </a:xfrm>
          <a:prstGeom prst="rect">
            <a:avLst/>
          </a:prstGeom>
          <a:ln w="57150" cap="rnd" cmpd="sng">
            <a:solidFill>
              <a:schemeClr val="tx1"/>
            </a:solidFill>
            <a:beve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07251" y="469900"/>
            <a:ext cx="3657600" cy="2743200"/>
          </a:xfrm>
          <a:prstGeom prst="rect">
            <a:avLst/>
          </a:prstGeom>
          <a:ln w="57150" cap="rnd" cmpd="sng">
            <a:solidFill>
              <a:schemeClr val="tx1"/>
            </a:solidFill>
            <a:miter lim="800000"/>
          </a:ln>
        </p:spPr>
      </p:pic>
      <p:pic>
        <p:nvPicPr>
          <p:cNvPr id="5" name="Picture 4"/>
          <p:cNvPicPr>
            <a:picLocks noChangeAspect="1"/>
          </p:cNvPicPr>
          <p:nvPr/>
        </p:nvPicPr>
        <p:blipFill>
          <a:blip r:embed="rId4"/>
          <a:stretch>
            <a:fillRect/>
          </a:stretch>
        </p:blipFill>
        <p:spPr>
          <a:xfrm>
            <a:off x="4707251" y="3619500"/>
            <a:ext cx="3657600" cy="2743200"/>
          </a:xfrm>
          <a:prstGeom prst="rect">
            <a:avLst/>
          </a:prstGeom>
          <a:ln w="57150" cap="rnd" cmpd="sng">
            <a:solidFill>
              <a:schemeClr val="tx1"/>
            </a:solidFill>
            <a:miter lim="800000"/>
          </a:ln>
        </p:spPr>
      </p:pic>
      <p:pic>
        <p:nvPicPr>
          <p:cNvPr id="6" name="Picture 5"/>
          <p:cNvPicPr>
            <a:picLocks noChangeAspect="1"/>
          </p:cNvPicPr>
          <p:nvPr/>
        </p:nvPicPr>
        <p:blipFill>
          <a:blip r:embed="rId5"/>
          <a:stretch>
            <a:fillRect/>
          </a:stretch>
        </p:blipFill>
        <p:spPr>
          <a:xfrm>
            <a:off x="722626" y="3619500"/>
            <a:ext cx="3657600" cy="2743200"/>
          </a:xfrm>
          <a:prstGeom prst="rect">
            <a:avLst/>
          </a:prstGeom>
          <a:ln w="57150" cap="rnd" cmpd="sng">
            <a:solidFill>
              <a:schemeClr val="tx1"/>
            </a:solidFill>
            <a:miter lim="800000"/>
          </a:ln>
        </p:spPr>
      </p:pic>
      <p:pic>
        <p:nvPicPr>
          <p:cNvPr id="7" name="Picture 6"/>
          <p:cNvPicPr>
            <a:picLocks noChangeAspect="1"/>
          </p:cNvPicPr>
          <p:nvPr/>
        </p:nvPicPr>
        <p:blipFill>
          <a:blip r:embed="rId6"/>
          <a:srcRect/>
          <a:stretch>
            <a:fillRect/>
          </a:stretch>
        </p:blipFill>
        <p:spPr bwMode="auto">
          <a:xfrm>
            <a:off x="722626" y="469900"/>
            <a:ext cx="3657600" cy="2743200"/>
          </a:xfrm>
          <a:prstGeom prst="rect">
            <a:avLst/>
          </a:prstGeom>
          <a:noFill/>
          <a:ln w="57150" cap="rnd" cmpd="sng">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3412" y="605810"/>
            <a:ext cx="8237838" cy="5486400"/>
          </a:xfrm>
          <a:prstGeom prst="rect">
            <a:avLst/>
          </a:prstGeom>
          <a:ln w="57150" cap="rnd" cmpd="sng">
            <a:solidFill>
              <a:schemeClr val="tx1"/>
            </a:solidFill>
            <a:prstDash val="solid"/>
            <a:miter lim="800000"/>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16519" y="2230049"/>
            <a:ext cx="2898648" cy="2581438"/>
          </a:xfrm>
          <a:prstGeom prst="rect">
            <a:avLst/>
          </a:prstGeom>
        </p:spPr>
      </p:pic>
      <p:pic>
        <p:nvPicPr>
          <p:cNvPr id="6" name="Picture 5"/>
          <p:cNvPicPr>
            <a:picLocks noChangeAspect="1"/>
          </p:cNvPicPr>
          <p:nvPr/>
        </p:nvPicPr>
        <p:blipFill>
          <a:blip r:embed="rId4"/>
          <a:stretch>
            <a:fillRect/>
          </a:stretch>
        </p:blipFill>
        <p:spPr>
          <a:xfrm>
            <a:off x="4893196" y="2230049"/>
            <a:ext cx="2898648" cy="2581438"/>
          </a:xfrm>
          <a:prstGeom prst="rect">
            <a:avLst/>
          </a:prstGeom>
        </p:spPr>
      </p:pic>
      <p:sp>
        <p:nvSpPr>
          <p:cNvPr id="9" name="Rectangle 8"/>
          <p:cNvSpPr/>
          <p:nvPr/>
        </p:nvSpPr>
        <p:spPr>
          <a:xfrm>
            <a:off x="1127391" y="699177"/>
            <a:ext cx="6664453" cy="1292662"/>
          </a:xfrm>
          <a:prstGeom prst="rect">
            <a:avLst/>
          </a:prstGeom>
        </p:spPr>
        <p:txBody>
          <a:bodyPr wrap="square">
            <a:spAutoFit/>
          </a:bodyPr>
          <a:lstStyle/>
          <a:p>
            <a:pPr algn="ctr"/>
            <a:r>
              <a:rPr lang="en-US" sz="6000" dirty="0" smtClean="0">
                <a:latin typeface="Franklin Gothic Medium"/>
              </a:rPr>
              <a:t>Types of Volcanoes</a:t>
            </a:r>
          </a:p>
          <a:p>
            <a:endParaRPr lang="en-US" dirty="0"/>
          </a:p>
        </p:txBody>
      </p:sp>
      <p:sp>
        <p:nvSpPr>
          <p:cNvPr id="10" name="TextBox 9"/>
          <p:cNvSpPr txBox="1"/>
          <p:nvPr/>
        </p:nvSpPr>
        <p:spPr>
          <a:xfrm>
            <a:off x="1879549" y="4920591"/>
            <a:ext cx="1385152" cy="923330"/>
          </a:xfrm>
          <a:prstGeom prst="rect">
            <a:avLst/>
          </a:prstGeom>
          <a:noFill/>
        </p:spPr>
        <p:txBody>
          <a:bodyPr wrap="none" rtlCol="0">
            <a:spAutoFit/>
          </a:bodyPr>
          <a:lstStyle/>
          <a:p>
            <a:pPr algn="ctr"/>
            <a:r>
              <a:rPr lang="en-US" dirty="0" err="1" smtClean="0"/>
              <a:t>Nyamuragira</a:t>
            </a:r>
            <a:endParaRPr lang="en-US" dirty="0" smtClean="0"/>
          </a:p>
          <a:p>
            <a:pPr algn="ctr"/>
            <a:r>
              <a:rPr lang="en-US" dirty="0" smtClean="0"/>
              <a:t>Mt. Kilauea</a:t>
            </a:r>
          </a:p>
          <a:p>
            <a:pPr algn="ctr"/>
            <a:r>
              <a:rPr lang="en-US" dirty="0" smtClean="0"/>
              <a:t>Mauna Loa </a:t>
            </a:r>
            <a:endParaRPr lang="en-US" dirty="0"/>
          </a:p>
        </p:txBody>
      </p:sp>
      <p:sp>
        <p:nvSpPr>
          <p:cNvPr id="11" name="TextBox 10"/>
          <p:cNvSpPr txBox="1"/>
          <p:nvPr/>
        </p:nvSpPr>
        <p:spPr>
          <a:xfrm>
            <a:off x="5649700" y="4898307"/>
            <a:ext cx="1256324" cy="923330"/>
          </a:xfrm>
          <a:prstGeom prst="rect">
            <a:avLst/>
          </a:prstGeom>
          <a:noFill/>
        </p:spPr>
        <p:txBody>
          <a:bodyPr wrap="none" rtlCol="0">
            <a:spAutoFit/>
          </a:bodyPr>
          <a:lstStyle/>
          <a:p>
            <a:pPr algn="ctr"/>
            <a:r>
              <a:rPr lang="en-US" dirty="0" err="1" smtClean="0"/>
              <a:t>Nyiragongo</a:t>
            </a:r>
            <a:r>
              <a:rPr lang="en-US" dirty="0" smtClean="0"/>
              <a:t> </a:t>
            </a:r>
          </a:p>
          <a:p>
            <a:pPr algn="ctr"/>
            <a:r>
              <a:rPr lang="en-US" dirty="0" smtClean="0"/>
              <a:t>Mt. Rainer</a:t>
            </a:r>
          </a:p>
          <a:p>
            <a:pPr algn="ctr"/>
            <a:r>
              <a:rPr lang="en-US" dirty="0" smtClean="0"/>
              <a:t>Mt. Hood</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81443" y="3702050"/>
            <a:ext cx="4094328" cy="2743200"/>
          </a:xfrm>
          <a:prstGeom prst="rect">
            <a:avLst/>
          </a:prstGeom>
          <a:ln w="57150" cap="rnd" cmpd="sng">
            <a:solidFill>
              <a:schemeClr val="tx1"/>
            </a:solidFill>
            <a:miter lim="800000"/>
          </a:ln>
        </p:spPr>
      </p:pic>
      <p:pic>
        <p:nvPicPr>
          <p:cNvPr id="5" name="Picture 4"/>
          <p:cNvPicPr>
            <a:picLocks noChangeAspect="1"/>
          </p:cNvPicPr>
          <p:nvPr/>
        </p:nvPicPr>
        <p:blipFill>
          <a:blip r:embed="rId4"/>
          <a:stretch>
            <a:fillRect/>
          </a:stretch>
        </p:blipFill>
        <p:spPr>
          <a:xfrm>
            <a:off x="2481443" y="450850"/>
            <a:ext cx="4094328" cy="2743200"/>
          </a:xfrm>
          <a:prstGeom prst="rect">
            <a:avLst/>
          </a:prstGeom>
          <a:ln w="57150" cap="rnd" cmpd="sng">
            <a:solidFill>
              <a:schemeClr val="tx1"/>
            </a:solidFill>
            <a:prstDash val="solid"/>
            <a:miter lim="800000"/>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10696" y="351592"/>
            <a:ext cx="6492451" cy="649245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6978" y="849269"/>
            <a:ext cx="8237838" cy="5486400"/>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8625" y="742694"/>
            <a:ext cx="8188657" cy="5486400"/>
          </a:xfrm>
          <a:prstGeom prst="rect">
            <a:avLst/>
          </a:prstGeom>
          <a:ln w="57150" cap="rnd" cmpd="sng">
            <a:solidFill>
              <a:schemeClr val="tx1"/>
            </a:solidFill>
            <a:prstDash val="solid"/>
            <a:beve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43318" y="498276"/>
            <a:ext cx="7387805" cy="554085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4000" dirty="0" smtClean="0">
                <a:latin typeface="Franklin Gothic Medium"/>
              </a:rPr>
              <a:t>Facts About the </a:t>
            </a:r>
            <a:br>
              <a:rPr lang="en-US" sz="4000" dirty="0" smtClean="0">
                <a:latin typeface="Franklin Gothic Medium"/>
              </a:rPr>
            </a:br>
            <a:r>
              <a:rPr lang="en-US" sz="4000" dirty="0" smtClean="0">
                <a:latin typeface="Franklin Gothic Medium"/>
              </a:rPr>
              <a:t>Democratic Republic of Congo</a:t>
            </a:r>
            <a:endParaRPr lang="en-US" sz="4000" dirty="0">
              <a:latin typeface="Franklin Gothic Medium"/>
            </a:endParaRPr>
          </a:p>
        </p:txBody>
      </p:sp>
      <p:sp>
        <p:nvSpPr>
          <p:cNvPr id="3" name="Content Placeholder 2"/>
          <p:cNvSpPr>
            <a:spLocks noGrp="1"/>
          </p:cNvSpPr>
          <p:nvPr>
            <p:ph idx="1"/>
          </p:nvPr>
        </p:nvSpPr>
        <p:spPr>
          <a:xfrm>
            <a:off x="457200" y="1600200"/>
            <a:ext cx="8229600" cy="4934966"/>
          </a:xfrm>
        </p:spPr>
        <p:txBody>
          <a:bodyPr>
            <a:normAutofit fontScale="70000" lnSpcReduction="20000"/>
          </a:bodyPr>
          <a:lstStyle/>
          <a:p>
            <a:r>
              <a:rPr lang="en-US" sz="2000" b="1" dirty="0">
                <a:latin typeface="Franklin Gothic Book"/>
              </a:rPr>
              <a:t>Population: </a:t>
            </a:r>
            <a:r>
              <a:rPr lang="en-US" sz="2000" dirty="0" smtClean="0">
                <a:latin typeface="Franklin Gothic Book"/>
              </a:rPr>
              <a:t>68 million, 2010 (compared to the US which has 350 million).</a:t>
            </a:r>
          </a:p>
          <a:p>
            <a:pPr>
              <a:buNone/>
            </a:pPr>
            <a:endParaRPr lang="en-US" sz="2000" dirty="0" smtClean="0">
              <a:latin typeface="Franklin Gothic Book"/>
            </a:endParaRPr>
          </a:p>
          <a:p>
            <a:r>
              <a:rPr lang="en-US" sz="2000" b="1" dirty="0" smtClean="0">
                <a:latin typeface="Franklin Gothic Book"/>
              </a:rPr>
              <a:t>Capital</a:t>
            </a:r>
            <a:r>
              <a:rPr lang="en-US" sz="2000" b="1" dirty="0">
                <a:latin typeface="Franklin Gothic Book"/>
              </a:rPr>
              <a:t>: </a:t>
            </a:r>
            <a:r>
              <a:rPr lang="en-US" sz="2000" dirty="0" smtClean="0">
                <a:latin typeface="Franklin Gothic Book"/>
              </a:rPr>
              <a:t>Kinshasa</a:t>
            </a:r>
          </a:p>
          <a:p>
            <a:pPr>
              <a:buNone/>
            </a:pPr>
            <a:endParaRPr lang="en-US" sz="2000" dirty="0" smtClean="0">
              <a:latin typeface="Franklin Gothic Book"/>
            </a:endParaRPr>
          </a:p>
          <a:p>
            <a:r>
              <a:rPr lang="en-US" sz="2000" b="1" dirty="0" smtClean="0">
                <a:latin typeface="Franklin Gothic Book"/>
              </a:rPr>
              <a:t>Area</a:t>
            </a:r>
            <a:r>
              <a:rPr lang="en-US" sz="2000" b="1" dirty="0">
                <a:latin typeface="Franklin Gothic Book"/>
              </a:rPr>
              <a:t>:</a:t>
            </a:r>
            <a:r>
              <a:rPr lang="en-US" sz="2000" b="1" dirty="0" smtClean="0">
                <a:latin typeface="Franklin Gothic Book"/>
              </a:rPr>
              <a:t> </a:t>
            </a:r>
            <a:r>
              <a:rPr lang="en-US" sz="2000" dirty="0" smtClean="0">
                <a:latin typeface="Franklin Gothic Book"/>
              </a:rPr>
              <a:t>905,354 </a:t>
            </a:r>
            <a:r>
              <a:rPr lang="en-US" sz="2000" dirty="0">
                <a:latin typeface="Franklin Gothic Book"/>
              </a:rPr>
              <a:t>sq </a:t>
            </a:r>
            <a:r>
              <a:rPr lang="en-US" sz="2000" dirty="0" smtClean="0">
                <a:latin typeface="Franklin Gothic Book"/>
              </a:rPr>
              <a:t>miles (the United States is 3,794,101 square miles). </a:t>
            </a:r>
          </a:p>
          <a:p>
            <a:pPr>
              <a:buNone/>
            </a:pPr>
            <a:endParaRPr lang="en-US" sz="2000" dirty="0" smtClean="0">
              <a:latin typeface="Franklin Gothic Book"/>
            </a:endParaRPr>
          </a:p>
          <a:p>
            <a:r>
              <a:rPr lang="en-US" sz="2000" b="1" dirty="0" smtClean="0">
                <a:latin typeface="Franklin Gothic Book"/>
              </a:rPr>
              <a:t>Major languages</a:t>
            </a:r>
            <a:r>
              <a:rPr lang="en-US" sz="2000" b="1" dirty="0">
                <a:latin typeface="Franklin Gothic Book"/>
              </a:rPr>
              <a:t>: </a:t>
            </a:r>
            <a:r>
              <a:rPr lang="en-US" sz="2000" dirty="0">
                <a:latin typeface="Franklin Gothic Book"/>
              </a:rPr>
              <a:t>French, </a:t>
            </a:r>
            <a:r>
              <a:rPr lang="en-US" sz="2000" dirty="0" err="1">
                <a:latin typeface="Franklin Gothic Book"/>
              </a:rPr>
              <a:t>Lingala</a:t>
            </a:r>
            <a:r>
              <a:rPr lang="en-US" sz="2000" dirty="0">
                <a:latin typeface="Franklin Gothic Book"/>
              </a:rPr>
              <a:t>, Kiswahili, </a:t>
            </a:r>
            <a:r>
              <a:rPr lang="en-US" sz="2000" dirty="0" err="1">
                <a:latin typeface="Franklin Gothic Book"/>
              </a:rPr>
              <a:t>Kikongo</a:t>
            </a:r>
            <a:r>
              <a:rPr lang="en-US" sz="2000" dirty="0">
                <a:latin typeface="Franklin Gothic Book"/>
              </a:rPr>
              <a:t>, </a:t>
            </a:r>
            <a:r>
              <a:rPr lang="en-US" sz="2000" dirty="0" err="1" smtClean="0">
                <a:latin typeface="Franklin Gothic Book"/>
              </a:rPr>
              <a:t>Tshiluba</a:t>
            </a:r>
            <a:endParaRPr lang="en-US" sz="2000" dirty="0" smtClean="0">
              <a:latin typeface="Franklin Gothic Book"/>
            </a:endParaRPr>
          </a:p>
          <a:p>
            <a:pPr>
              <a:buNone/>
            </a:pPr>
            <a:r>
              <a:rPr lang="en-US" sz="2000" dirty="0" smtClean="0">
                <a:latin typeface="Franklin Gothic Book"/>
              </a:rPr>
              <a:t>	It is the largest French-speaking country.</a:t>
            </a:r>
          </a:p>
          <a:p>
            <a:endParaRPr lang="en-US" sz="2000" dirty="0">
              <a:latin typeface="Franklin Gothic Book"/>
            </a:endParaRPr>
          </a:p>
          <a:p>
            <a:r>
              <a:rPr lang="en-US" sz="2000" b="1" dirty="0" smtClean="0">
                <a:latin typeface="Franklin Gothic Book"/>
              </a:rPr>
              <a:t>Major </a:t>
            </a:r>
            <a:r>
              <a:rPr lang="en-US" sz="2000" b="1" dirty="0">
                <a:latin typeface="Franklin Gothic Book"/>
              </a:rPr>
              <a:t>religions: </a:t>
            </a:r>
            <a:r>
              <a:rPr lang="en-US" sz="2000" dirty="0">
                <a:latin typeface="Franklin Gothic Book"/>
              </a:rPr>
              <a:t>Christianity, </a:t>
            </a:r>
            <a:r>
              <a:rPr lang="en-US" sz="2000" dirty="0" smtClean="0">
                <a:latin typeface="Franklin Gothic Book"/>
              </a:rPr>
              <a:t>Islam</a:t>
            </a:r>
          </a:p>
          <a:p>
            <a:pPr>
              <a:buNone/>
            </a:pPr>
            <a:endParaRPr lang="en-US" sz="2000" dirty="0" smtClean="0">
              <a:latin typeface="Franklin Gothic Book"/>
            </a:endParaRPr>
          </a:p>
          <a:p>
            <a:r>
              <a:rPr lang="en-US" sz="2000" b="1" dirty="0" smtClean="0">
                <a:latin typeface="Franklin Gothic Book"/>
              </a:rPr>
              <a:t>Life </a:t>
            </a:r>
            <a:r>
              <a:rPr lang="en-US" sz="2000" b="1" dirty="0">
                <a:latin typeface="Franklin Gothic Book"/>
              </a:rPr>
              <a:t>expectancy: </a:t>
            </a:r>
            <a:r>
              <a:rPr lang="en-US" sz="2000" dirty="0">
                <a:latin typeface="Franklin Gothic Book"/>
              </a:rPr>
              <a:t>46 years (men), 49 years (women</a:t>
            </a:r>
            <a:r>
              <a:rPr lang="en-US" sz="2000" dirty="0" smtClean="0">
                <a:latin typeface="Franklin Gothic Book"/>
              </a:rPr>
              <a:t>)</a:t>
            </a:r>
          </a:p>
          <a:p>
            <a:pPr>
              <a:buNone/>
            </a:pPr>
            <a:endParaRPr lang="en-US" sz="2000" dirty="0" smtClean="0">
              <a:latin typeface="Franklin Gothic Book"/>
            </a:endParaRPr>
          </a:p>
          <a:p>
            <a:r>
              <a:rPr lang="en-US" sz="2000" b="1" dirty="0" smtClean="0">
                <a:latin typeface="Franklin Gothic Book"/>
              </a:rPr>
              <a:t>Money:  </a:t>
            </a:r>
            <a:r>
              <a:rPr lang="en-US" sz="2000" dirty="0" smtClean="0">
                <a:latin typeface="Franklin Gothic Book"/>
              </a:rPr>
              <a:t>Congolese franc</a:t>
            </a:r>
          </a:p>
          <a:p>
            <a:pPr>
              <a:buNone/>
            </a:pPr>
            <a:endParaRPr lang="en-US" sz="2000" dirty="0">
              <a:latin typeface="Franklin Gothic Book"/>
            </a:endParaRPr>
          </a:p>
          <a:p>
            <a:r>
              <a:rPr lang="en-US" sz="2000" b="1" dirty="0" smtClean="0">
                <a:latin typeface="Franklin Gothic Book"/>
              </a:rPr>
              <a:t>Main </a:t>
            </a:r>
            <a:r>
              <a:rPr lang="en-US" sz="2000" b="1" dirty="0">
                <a:latin typeface="Franklin Gothic Book"/>
              </a:rPr>
              <a:t>exports:</a:t>
            </a:r>
            <a:r>
              <a:rPr lang="en-US" sz="2000" b="1" dirty="0" smtClean="0">
                <a:latin typeface="Franklin Gothic Book"/>
              </a:rPr>
              <a:t> </a:t>
            </a:r>
            <a:r>
              <a:rPr lang="en-US" sz="2000" dirty="0" smtClean="0">
                <a:latin typeface="Franklin Gothic Book"/>
              </a:rPr>
              <a:t>diamonds</a:t>
            </a:r>
            <a:r>
              <a:rPr lang="en-US" sz="2000" dirty="0">
                <a:latin typeface="Franklin Gothic Book"/>
              </a:rPr>
              <a:t>, copper, coffee, cobalt, crude </a:t>
            </a:r>
            <a:r>
              <a:rPr lang="en-US" sz="2000" dirty="0" smtClean="0">
                <a:latin typeface="Franklin Gothic Book"/>
              </a:rPr>
              <a:t>oil</a:t>
            </a:r>
          </a:p>
          <a:p>
            <a:pPr>
              <a:buNone/>
            </a:pPr>
            <a:r>
              <a:rPr lang="en-US" sz="2000" dirty="0" smtClean="0">
                <a:latin typeface="Franklin Gothic Book"/>
              </a:rPr>
              <a:t> </a:t>
            </a:r>
          </a:p>
          <a:p>
            <a:r>
              <a:rPr lang="en-US" sz="2000" b="1" dirty="0" smtClean="0">
                <a:latin typeface="Franklin Gothic Book"/>
              </a:rPr>
              <a:t>Agricultural  products: </a:t>
            </a:r>
            <a:r>
              <a:rPr lang="en-US" sz="2000" dirty="0" smtClean="0">
                <a:latin typeface="Franklin Gothic Book"/>
              </a:rPr>
              <a:t> Coffee, sugar, palm oil, rubber, tea, quinine, cassava, bananas.</a:t>
            </a:r>
          </a:p>
          <a:p>
            <a:pPr>
              <a:buNone/>
            </a:pPr>
            <a:r>
              <a:rPr lang="en-US" sz="2000" dirty="0" smtClean="0">
                <a:latin typeface="Franklin Gothic Book"/>
              </a:rPr>
              <a:t>	 Most agriculture is subsistence level. </a:t>
            </a:r>
          </a:p>
          <a:p>
            <a:pPr>
              <a:buNone/>
            </a:pPr>
            <a:endParaRPr lang="en-US" sz="2000" dirty="0" smtClean="0">
              <a:latin typeface="Franklin Gothic Book"/>
            </a:endParaRPr>
          </a:p>
          <a:p>
            <a:r>
              <a:rPr lang="en-US" sz="2000" b="1" dirty="0" smtClean="0">
                <a:latin typeface="Franklin Gothic Book"/>
              </a:rPr>
              <a:t>Formerly called:  </a:t>
            </a:r>
            <a:r>
              <a:rPr lang="en-US" sz="2000" dirty="0" smtClean="0">
                <a:latin typeface="Franklin Gothic Book"/>
              </a:rPr>
              <a:t>The Congo Free State, Belgian Congo, Congo-</a:t>
            </a:r>
            <a:r>
              <a:rPr lang="en-US" sz="2000" dirty="0" err="1" smtClean="0">
                <a:latin typeface="Franklin Gothic Book"/>
              </a:rPr>
              <a:t>Léopoldville</a:t>
            </a:r>
            <a:r>
              <a:rPr lang="en-US" sz="2000" dirty="0" smtClean="0">
                <a:latin typeface="Franklin Gothic Book"/>
              </a:rPr>
              <a:t>, Congo-Kinshasa and Zaire</a:t>
            </a:r>
          </a:p>
          <a:p>
            <a:endParaRPr lang="en-US" sz="1800" dirty="0" smtClean="0">
              <a:latin typeface="Franklin Gothic Book"/>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latin typeface="Franklin Gothic Medium"/>
              </a:rPr>
              <a:t>National Parks in </a:t>
            </a:r>
            <a:br>
              <a:rPr lang="en-US" dirty="0" smtClean="0">
                <a:latin typeface="Franklin Gothic Medium"/>
              </a:rPr>
            </a:br>
            <a:r>
              <a:rPr lang="en-US" dirty="0" smtClean="0">
                <a:latin typeface="Franklin Gothic Medium"/>
              </a:rPr>
              <a:t>Democratic Republic of Congo</a:t>
            </a:r>
            <a:endParaRPr lang="en-US" dirty="0">
              <a:latin typeface="Franklin Gothic Medium"/>
            </a:endParaRPr>
          </a:p>
        </p:txBody>
      </p:sp>
      <p:sp>
        <p:nvSpPr>
          <p:cNvPr id="3" name="Content Placeholder 2"/>
          <p:cNvSpPr>
            <a:spLocks noGrp="1"/>
          </p:cNvSpPr>
          <p:nvPr>
            <p:ph idx="1"/>
          </p:nvPr>
        </p:nvSpPr>
        <p:spPr>
          <a:xfrm>
            <a:off x="457200" y="1600200"/>
            <a:ext cx="8229600" cy="4934966"/>
          </a:xfrm>
        </p:spPr>
        <p:txBody>
          <a:bodyPr>
            <a:normAutofit fontScale="70000" lnSpcReduction="20000"/>
          </a:bodyPr>
          <a:lstStyle/>
          <a:p>
            <a:endParaRPr lang="en-US" sz="1882" b="1" dirty="0" smtClean="0">
              <a:latin typeface="Franklin Gothic Book"/>
            </a:endParaRPr>
          </a:p>
          <a:p>
            <a:r>
              <a:rPr lang="en-US" sz="1882" b="1" dirty="0" err="1" smtClean="0">
                <a:latin typeface="Franklin Gothic Book"/>
              </a:rPr>
              <a:t>Garamba</a:t>
            </a:r>
            <a:r>
              <a:rPr lang="en-US" sz="1882" b="1" dirty="0" smtClean="0">
                <a:latin typeface="Franklin Gothic Book"/>
              </a:rPr>
              <a:t> National Park, UNESCO World Heritage Site</a:t>
            </a:r>
          </a:p>
          <a:p>
            <a:pPr>
              <a:buNone/>
            </a:pPr>
            <a:r>
              <a:rPr lang="en-US" sz="1882" b="1" dirty="0" smtClean="0">
                <a:latin typeface="Franklin Gothic Book"/>
              </a:rPr>
              <a:t>	</a:t>
            </a:r>
            <a:r>
              <a:rPr lang="en-US" sz="1882" dirty="0" smtClean="0">
                <a:latin typeface="Franklin Gothic Book"/>
              </a:rPr>
              <a:t>Known for the last wild herd of White Rhinos</a:t>
            </a:r>
          </a:p>
          <a:p>
            <a:pPr>
              <a:buNone/>
            </a:pPr>
            <a:endParaRPr lang="en-US" sz="1882" dirty="0" smtClean="0">
              <a:latin typeface="Franklin Gothic Book"/>
            </a:endParaRPr>
          </a:p>
          <a:p>
            <a:r>
              <a:rPr lang="en-US" sz="1882" b="1" dirty="0" err="1" smtClean="0">
                <a:latin typeface="Franklin Gothic Book"/>
              </a:rPr>
              <a:t>Kahuzi</a:t>
            </a:r>
            <a:r>
              <a:rPr lang="en-US" sz="1882" b="1" dirty="0" smtClean="0">
                <a:latin typeface="Franklin Gothic Book"/>
              </a:rPr>
              <a:t>- </a:t>
            </a:r>
            <a:r>
              <a:rPr lang="en-US" sz="1882" b="1" dirty="0" err="1" smtClean="0">
                <a:latin typeface="Franklin Gothic Book"/>
              </a:rPr>
              <a:t>Biéga</a:t>
            </a:r>
            <a:r>
              <a:rPr lang="en-US" sz="1882" b="1" dirty="0" smtClean="0">
                <a:latin typeface="Franklin Gothic Book"/>
              </a:rPr>
              <a:t> National Park, UNESCO World Heritage Site</a:t>
            </a:r>
          </a:p>
          <a:p>
            <a:pPr>
              <a:buNone/>
            </a:pPr>
            <a:r>
              <a:rPr lang="en-US" sz="1882" dirty="0" smtClean="0">
                <a:latin typeface="Franklin Gothic Book"/>
              </a:rPr>
              <a:t>	Named after two extinct volcanoes and  home to the rare Eastern Lowland Gorilla</a:t>
            </a:r>
          </a:p>
          <a:p>
            <a:pPr>
              <a:buNone/>
            </a:pPr>
            <a:endParaRPr lang="en-US" sz="1882" dirty="0" smtClean="0">
              <a:latin typeface="Franklin Gothic Book"/>
            </a:endParaRPr>
          </a:p>
          <a:p>
            <a:r>
              <a:rPr lang="en-US" sz="1882" b="1" dirty="0" smtClean="0">
                <a:latin typeface="Franklin Gothic Book"/>
              </a:rPr>
              <a:t>Maiko National Park</a:t>
            </a:r>
          </a:p>
          <a:p>
            <a:pPr>
              <a:buNone/>
            </a:pPr>
            <a:r>
              <a:rPr lang="en-US" sz="1882" b="1" dirty="0" smtClean="0">
                <a:latin typeface="Franklin Gothic Book"/>
              </a:rPr>
              <a:t>	</a:t>
            </a:r>
            <a:r>
              <a:rPr lang="en-US" sz="1882" dirty="0" smtClean="0">
                <a:latin typeface="Franklin Gothic Book"/>
              </a:rPr>
              <a:t>Located in one of most remote forests in the DR Congo. It is home to the Eastern Lowland Gorilla, the Okapi and the Congo Peacock—all endemic to the region.</a:t>
            </a:r>
            <a:endParaRPr lang="en-US" sz="1882" b="1" dirty="0" smtClean="0">
              <a:latin typeface="Franklin Gothic Book"/>
            </a:endParaRPr>
          </a:p>
          <a:p>
            <a:pPr>
              <a:buNone/>
            </a:pPr>
            <a:endParaRPr lang="en-US" sz="1882" dirty="0" smtClean="0">
              <a:latin typeface="Franklin Gothic Book"/>
            </a:endParaRPr>
          </a:p>
          <a:p>
            <a:r>
              <a:rPr lang="en-US" sz="1882" b="1" dirty="0" smtClean="0">
                <a:latin typeface="Franklin Gothic Book"/>
              </a:rPr>
              <a:t>Okapi National Park, UNESCO World Heritage Site</a:t>
            </a:r>
          </a:p>
          <a:p>
            <a:pPr>
              <a:buNone/>
            </a:pPr>
            <a:r>
              <a:rPr lang="en-US" sz="1882" dirty="0" smtClean="0">
                <a:latin typeface="Franklin Gothic Book"/>
              </a:rPr>
              <a:t>	In the </a:t>
            </a:r>
            <a:r>
              <a:rPr lang="en-US" sz="1882" dirty="0" err="1" smtClean="0">
                <a:latin typeface="Franklin Gothic Book"/>
              </a:rPr>
              <a:t>Ituri</a:t>
            </a:r>
            <a:r>
              <a:rPr lang="en-US" sz="1882" dirty="0" smtClean="0">
                <a:latin typeface="Franklin Gothic Book"/>
              </a:rPr>
              <a:t> Forest. Home to the Okapi and a breeding program for zoos.</a:t>
            </a:r>
          </a:p>
          <a:p>
            <a:endParaRPr lang="en-US" sz="1882" dirty="0" smtClean="0">
              <a:latin typeface="Franklin Gothic Book"/>
            </a:endParaRPr>
          </a:p>
          <a:p>
            <a:r>
              <a:rPr lang="en-US" sz="1882" b="1" dirty="0" err="1" smtClean="0">
                <a:latin typeface="Franklin Gothic Book"/>
              </a:rPr>
              <a:t>Salonga</a:t>
            </a:r>
            <a:r>
              <a:rPr lang="en-US" sz="1882" b="1" dirty="0" smtClean="0">
                <a:latin typeface="Franklin Gothic Book"/>
              </a:rPr>
              <a:t> National Park, UNESCO World Heritage Site</a:t>
            </a:r>
          </a:p>
          <a:p>
            <a:pPr>
              <a:buNone/>
            </a:pPr>
            <a:r>
              <a:rPr lang="en-US" sz="1882" dirty="0" smtClean="0">
                <a:latin typeface="Franklin Gothic Book"/>
              </a:rPr>
              <a:t>	Located in the Congo River basin. It is Africa’s largest rainforest reserve.</a:t>
            </a:r>
          </a:p>
          <a:p>
            <a:pPr>
              <a:buNone/>
            </a:pPr>
            <a:endParaRPr lang="en-US" sz="1882" dirty="0" smtClean="0">
              <a:latin typeface="Franklin Gothic Book"/>
            </a:endParaRPr>
          </a:p>
          <a:p>
            <a:r>
              <a:rPr lang="en-US" sz="1882" b="1" dirty="0" err="1" smtClean="0">
                <a:latin typeface="Franklin Gothic Book"/>
              </a:rPr>
              <a:t>Upemba</a:t>
            </a:r>
            <a:r>
              <a:rPr lang="en-US" sz="1882" b="1" dirty="0" smtClean="0">
                <a:latin typeface="Franklin Gothic Book"/>
              </a:rPr>
              <a:t> National Park</a:t>
            </a:r>
          </a:p>
          <a:p>
            <a:pPr>
              <a:buNone/>
            </a:pPr>
            <a:r>
              <a:rPr lang="en-US" sz="1882" b="1" dirty="0" smtClean="0">
                <a:latin typeface="Franklin Gothic Book"/>
              </a:rPr>
              <a:t>	</a:t>
            </a:r>
            <a:r>
              <a:rPr lang="en-US" sz="1882" dirty="0" smtClean="0">
                <a:latin typeface="Franklin Gothic Book"/>
              </a:rPr>
              <a:t>Located in the </a:t>
            </a:r>
            <a:r>
              <a:rPr lang="en-US" sz="1882" dirty="0" err="1" smtClean="0">
                <a:latin typeface="Franklin Gothic Book"/>
              </a:rPr>
              <a:t>Kibara</a:t>
            </a:r>
            <a:r>
              <a:rPr lang="en-US" sz="1882" dirty="0" smtClean="0">
                <a:latin typeface="Franklin Gothic Book"/>
              </a:rPr>
              <a:t> Plateau and home to 1,800 species.</a:t>
            </a:r>
            <a:endParaRPr lang="en-US" sz="1482" dirty="0" smtClean="0">
              <a:latin typeface="Franklin Gothic Book"/>
            </a:endParaRPr>
          </a:p>
          <a:p>
            <a:pPr>
              <a:buNone/>
            </a:pPr>
            <a:endParaRPr lang="en-US" sz="1882" dirty="0" smtClean="0">
              <a:latin typeface="Franklin Gothic Book"/>
            </a:endParaRPr>
          </a:p>
          <a:p>
            <a:r>
              <a:rPr lang="en-US" sz="1882" b="1" dirty="0" err="1" smtClean="0">
                <a:latin typeface="Franklin Gothic Book"/>
              </a:rPr>
              <a:t>Virunga</a:t>
            </a:r>
            <a:r>
              <a:rPr lang="en-US" sz="1882" b="1" dirty="0" smtClean="0">
                <a:latin typeface="Franklin Gothic Book"/>
              </a:rPr>
              <a:t> National Park, UNESCO World Heritage Site</a:t>
            </a:r>
          </a:p>
          <a:p>
            <a:pPr>
              <a:buNone/>
            </a:pPr>
            <a:r>
              <a:rPr lang="en-US" sz="1882" b="1" dirty="0" smtClean="0">
                <a:latin typeface="Franklin Gothic Book"/>
              </a:rPr>
              <a:t>	</a:t>
            </a:r>
            <a:r>
              <a:rPr lang="en-US" sz="1882" dirty="0" smtClean="0">
                <a:latin typeface="Franklin Gothic Book"/>
              </a:rPr>
              <a:t>Africa’s first National Park established in 1925.  Known for its exceptional diversity including mountain gorillas, hippopotami, active volcanoes and lava plains.</a:t>
            </a:r>
          </a:p>
          <a:p>
            <a:pPr>
              <a:buNone/>
            </a:pPr>
            <a:endParaRPr lang="en-US" sz="1882" dirty="0" smtClean="0">
              <a:latin typeface="Franklin Gothic Book"/>
            </a:endParaRPr>
          </a:p>
          <a:p>
            <a:endParaRPr lang="en-US" sz="1800" dirty="0" smtClean="0">
              <a:latin typeface="Franklin Gothic Book"/>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2900" y="1206500"/>
            <a:ext cx="5918200" cy="4445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4693" y="655056"/>
            <a:ext cx="8262651" cy="5486400"/>
          </a:xfrm>
          <a:prstGeom prst="rect">
            <a:avLst/>
          </a:prstGeom>
          <a:ln w="57150" cap="rnd" cmpd="sng">
            <a:solidFill>
              <a:schemeClr val="tx1"/>
            </a:solidFill>
            <a:beve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0668" y="812736"/>
            <a:ext cx="7955280" cy="3882178"/>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55933" y="262907"/>
            <a:ext cx="6350000" cy="5918200"/>
          </a:xfrm>
          <a:prstGeom prst="rect">
            <a:avLst/>
          </a:prstGeom>
          <a:ln w="57150" cap="rnd" cmpd="sng">
            <a:solidFill>
              <a:schemeClr val="tx1"/>
            </a:solidFill>
            <a:miter lim="800000"/>
          </a:ln>
        </p:spPr>
      </p:pic>
      <p:sp>
        <p:nvSpPr>
          <p:cNvPr id="6" name="TextBox 5"/>
          <p:cNvSpPr txBox="1"/>
          <p:nvPr/>
        </p:nvSpPr>
        <p:spPr>
          <a:xfrm>
            <a:off x="3041682" y="6264886"/>
            <a:ext cx="2287806" cy="461665"/>
          </a:xfrm>
          <a:prstGeom prst="rect">
            <a:avLst/>
          </a:prstGeom>
          <a:noFill/>
        </p:spPr>
        <p:txBody>
          <a:bodyPr wrap="none" rtlCol="0">
            <a:spAutoFit/>
          </a:bodyPr>
          <a:lstStyle/>
          <a:p>
            <a:r>
              <a:rPr lang="en-US" sz="2400" b="1" dirty="0" smtClean="0">
                <a:latin typeface="Franklin Gothic Book"/>
              </a:rPr>
              <a:t>The Congo River</a:t>
            </a:r>
            <a:endParaRPr lang="en-US" sz="2400" b="1" dirty="0">
              <a:latin typeface="Franklin Gothic Book"/>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7297" y="222840"/>
            <a:ext cx="4229100" cy="6350000"/>
          </a:xfrm>
          <a:prstGeom prst="rect">
            <a:avLst/>
          </a:prstGeom>
          <a:ln w="57150" cap="rnd" cmpd="sng">
            <a:solidFill>
              <a:schemeClr val="tx1"/>
            </a:solidFill>
            <a:miter lim="800000"/>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5684" y="418388"/>
            <a:ext cx="2540000" cy="1689100"/>
          </a:xfrm>
          <a:prstGeom prst="rect">
            <a:avLst/>
          </a:prstGeom>
        </p:spPr>
      </p:pic>
      <p:pic>
        <p:nvPicPr>
          <p:cNvPr id="9" name="Picture 8"/>
          <p:cNvPicPr>
            <a:picLocks noChangeAspect="1"/>
          </p:cNvPicPr>
          <p:nvPr/>
        </p:nvPicPr>
        <p:blipFill>
          <a:blip r:embed="rId3"/>
          <a:stretch>
            <a:fillRect/>
          </a:stretch>
        </p:blipFill>
        <p:spPr>
          <a:xfrm>
            <a:off x="3302000" y="401893"/>
            <a:ext cx="2540000" cy="1689100"/>
          </a:xfrm>
          <a:prstGeom prst="rect">
            <a:avLst/>
          </a:prstGeom>
        </p:spPr>
      </p:pic>
      <p:pic>
        <p:nvPicPr>
          <p:cNvPr id="10" name="Picture 9"/>
          <p:cNvPicPr>
            <a:picLocks noChangeAspect="1"/>
          </p:cNvPicPr>
          <p:nvPr/>
        </p:nvPicPr>
        <p:blipFill>
          <a:blip r:embed="rId4"/>
          <a:stretch>
            <a:fillRect/>
          </a:stretch>
        </p:blipFill>
        <p:spPr>
          <a:xfrm>
            <a:off x="6305435" y="467873"/>
            <a:ext cx="2540000" cy="1689100"/>
          </a:xfrm>
          <a:prstGeom prst="rect">
            <a:avLst/>
          </a:prstGeom>
        </p:spPr>
      </p:pic>
      <p:pic>
        <p:nvPicPr>
          <p:cNvPr id="11" name="Picture 10"/>
          <p:cNvPicPr>
            <a:picLocks noChangeAspect="1"/>
          </p:cNvPicPr>
          <p:nvPr/>
        </p:nvPicPr>
        <p:blipFill>
          <a:blip r:embed="rId5"/>
          <a:stretch>
            <a:fillRect/>
          </a:stretch>
        </p:blipFill>
        <p:spPr>
          <a:xfrm>
            <a:off x="3328550" y="2649306"/>
            <a:ext cx="2540000" cy="1689100"/>
          </a:xfrm>
          <a:prstGeom prst="rect">
            <a:avLst/>
          </a:prstGeom>
        </p:spPr>
      </p:pic>
      <p:pic>
        <p:nvPicPr>
          <p:cNvPr id="12" name="Picture 11"/>
          <p:cNvPicPr>
            <a:picLocks noChangeAspect="1"/>
          </p:cNvPicPr>
          <p:nvPr/>
        </p:nvPicPr>
        <p:blipFill>
          <a:blip r:embed="rId6"/>
          <a:stretch>
            <a:fillRect/>
          </a:stretch>
        </p:blipFill>
        <p:spPr>
          <a:xfrm>
            <a:off x="6305435" y="2662454"/>
            <a:ext cx="2540000" cy="1689100"/>
          </a:xfrm>
          <a:prstGeom prst="rect">
            <a:avLst/>
          </a:prstGeom>
        </p:spPr>
      </p:pic>
      <p:pic>
        <p:nvPicPr>
          <p:cNvPr id="13" name="Picture 12"/>
          <p:cNvPicPr>
            <a:picLocks noChangeAspect="1"/>
          </p:cNvPicPr>
          <p:nvPr/>
        </p:nvPicPr>
        <p:blipFill>
          <a:blip r:embed="rId3"/>
          <a:stretch>
            <a:fillRect/>
          </a:stretch>
        </p:blipFill>
        <p:spPr>
          <a:xfrm>
            <a:off x="3302000" y="4789515"/>
            <a:ext cx="2540000" cy="1689100"/>
          </a:xfrm>
          <a:prstGeom prst="rect">
            <a:avLst/>
          </a:prstGeom>
        </p:spPr>
      </p:pic>
      <p:pic>
        <p:nvPicPr>
          <p:cNvPr id="14" name="Picture 13"/>
          <p:cNvPicPr>
            <a:picLocks noChangeAspect="1"/>
          </p:cNvPicPr>
          <p:nvPr/>
        </p:nvPicPr>
        <p:blipFill>
          <a:blip r:embed="rId7"/>
          <a:stretch>
            <a:fillRect/>
          </a:stretch>
        </p:blipFill>
        <p:spPr>
          <a:xfrm>
            <a:off x="335684" y="2665801"/>
            <a:ext cx="2540000" cy="1689100"/>
          </a:xfrm>
          <a:prstGeom prst="rect">
            <a:avLst/>
          </a:prstGeom>
        </p:spPr>
      </p:pic>
      <p:sp>
        <p:nvSpPr>
          <p:cNvPr id="16" name="TextBox 15"/>
          <p:cNvSpPr txBox="1"/>
          <p:nvPr/>
        </p:nvSpPr>
        <p:spPr>
          <a:xfrm>
            <a:off x="434914" y="2107488"/>
            <a:ext cx="2354618" cy="523220"/>
          </a:xfrm>
          <a:prstGeom prst="rect">
            <a:avLst/>
          </a:prstGeom>
          <a:noFill/>
        </p:spPr>
        <p:txBody>
          <a:bodyPr wrap="none" rtlCol="0">
            <a:spAutoFit/>
          </a:bodyPr>
          <a:lstStyle/>
          <a:p>
            <a:r>
              <a:rPr lang="en-US" sz="1400" dirty="0" smtClean="0"/>
              <a:t>Congo Free State (1877-1908)</a:t>
            </a:r>
          </a:p>
          <a:p>
            <a:r>
              <a:rPr lang="en-US" sz="1400" dirty="0" smtClean="0"/>
              <a:t>Belgian Congo (1908-1960)</a:t>
            </a:r>
            <a:endParaRPr lang="en-US" sz="1400" dirty="0"/>
          </a:p>
        </p:txBody>
      </p:sp>
      <p:sp>
        <p:nvSpPr>
          <p:cNvPr id="18" name="TextBox 17"/>
          <p:cNvSpPr txBox="1"/>
          <p:nvPr/>
        </p:nvSpPr>
        <p:spPr>
          <a:xfrm>
            <a:off x="3345044" y="2090994"/>
            <a:ext cx="2540000" cy="307777"/>
          </a:xfrm>
          <a:prstGeom prst="rect">
            <a:avLst/>
          </a:prstGeom>
          <a:noFill/>
        </p:spPr>
        <p:txBody>
          <a:bodyPr wrap="square" rtlCol="0">
            <a:spAutoFit/>
          </a:bodyPr>
          <a:lstStyle/>
          <a:p>
            <a:r>
              <a:rPr lang="en-US" sz="1400" dirty="0" smtClean="0"/>
              <a:t>Independence Flag (1960-1963)</a:t>
            </a:r>
            <a:endParaRPr lang="en-US" sz="1400" dirty="0"/>
          </a:p>
        </p:txBody>
      </p:sp>
      <p:sp>
        <p:nvSpPr>
          <p:cNvPr id="19" name="TextBox 18"/>
          <p:cNvSpPr txBox="1"/>
          <p:nvPr/>
        </p:nvSpPr>
        <p:spPr>
          <a:xfrm>
            <a:off x="6305435" y="2230006"/>
            <a:ext cx="2540000" cy="307777"/>
          </a:xfrm>
          <a:prstGeom prst="rect">
            <a:avLst/>
          </a:prstGeom>
          <a:noFill/>
        </p:spPr>
        <p:txBody>
          <a:bodyPr wrap="square" rtlCol="0">
            <a:spAutoFit/>
          </a:bodyPr>
          <a:lstStyle/>
          <a:p>
            <a:r>
              <a:rPr lang="en-US" sz="1400" dirty="0" smtClean="0"/>
              <a:t>1963-1966 Flag</a:t>
            </a:r>
            <a:endParaRPr lang="en-US" sz="1400" dirty="0"/>
          </a:p>
        </p:txBody>
      </p:sp>
      <p:sp>
        <p:nvSpPr>
          <p:cNvPr id="20" name="TextBox 19"/>
          <p:cNvSpPr txBox="1"/>
          <p:nvPr/>
        </p:nvSpPr>
        <p:spPr>
          <a:xfrm>
            <a:off x="249532" y="4354901"/>
            <a:ext cx="2540000" cy="307777"/>
          </a:xfrm>
          <a:prstGeom prst="rect">
            <a:avLst/>
          </a:prstGeom>
          <a:noFill/>
        </p:spPr>
        <p:txBody>
          <a:bodyPr wrap="square" rtlCol="0">
            <a:spAutoFit/>
          </a:bodyPr>
          <a:lstStyle/>
          <a:p>
            <a:r>
              <a:rPr lang="en-US" sz="1400" dirty="0" smtClean="0"/>
              <a:t>1966-1971 Flag</a:t>
            </a:r>
            <a:endParaRPr lang="en-US" sz="1400" dirty="0"/>
          </a:p>
        </p:txBody>
      </p:sp>
      <p:sp>
        <p:nvSpPr>
          <p:cNvPr id="21" name="TextBox 20"/>
          <p:cNvSpPr txBox="1"/>
          <p:nvPr/>
        </p:nvSpPr>
        <p:spPr>
          <a:xfrm>
            <a:off x="3361538" y="4318564"/>
            <a:ext cx="2540000" cy="307777"/>
          </a:xfrm>
          <a:prstGeom prst="rect">
            <a:avLst/>
          </a:prstGeom>
          <a:noFill/>
        </p:spPr>
        <p:txBody>
          <a:bodyPr wrap="square" rtlCol="0">
            <a:spAutoFit/>
          </a:bodyPr>
          <a:lstStyle/>
          <a:p>
            <a:r>
              <a:rPr lang="en-US" sz="1400" dirty="0" smtClean="0"/>
              <a:t>Flag of Zaire (1971-1997)</a:t>
            </a:r>
            <a:endParaRPr lang="en-US" sz="1400" dirty="0"/>
          </a:p>
        </p:txBody>
      </p:sp>
      <p:sp>
        <p:nvSpPr>
          <p:cNvPr id="22" name="TextBox 21"/>
          <p:cNvSpPr txBox="1"/>
          <p:nvPr/>
        </p:nvSpPr>
        <p:spPr>
          <a:xfrm>
            <a:off x="6305435" y="4371396"/>
            <a:ext cx="2540000" cy="307777"/>
          </a:xfrm>
          <a:prstGeom prst="rect">
            <a:avLst/>
          </a:prstGeom>
          <a:noFill/>
        </p:spPr>
        <p:txBody>
          <a:bodyPr wrap="square" rtlCol="0">
            <a:spAutoFit/>
          </a:bodyPr>
          <a:lstStyle/>
          <a:p>
            <a:r>
              <a:rPr lang="en-US" sz="1400" dirty="0" smtClean="0"/>
              <a:t>1997-2003 Flag</a:t>
            </a:r>
            <a:endParaRPr lang="en-US" sz="1400" dirty="0"/>
          </a:p>
        </p:txBody>
      </p:sp>
      <p:sp>
        <p:nvSpPr>
          <p:cNvPr id="23" name="TextBox 22"/>
          <p:cNvSpPr txBox="1"/>
          <p:nvPr/>
        </p:nvSpPr>
        <p:spPr>
          <a:xfrm>
            <a:off x="3332637" y="6495304"/>
            <a:ext cx="2692400" cy="307777"/>
          </a:xfrm>
          <a:prstGeom prst="rect">
            <a:avLst/>
          </a:prstGeom>
          <a:noFill/>
        </p:spPr>
        <p:txBody>
          <a:bodyPr wrap="square" rtlCol="0">
            <a:spAutoFit/>
          </a:bodyPr>
          <a:lstStyle/>
          <a:p>
            <a:r>
              <a:rPr lang="en-US" sz="1400" dirty="0" smtClean="0"/>
              <a:t>2003-2006 Flag</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43318" y="498276"/>
            <a:ext cx="7387805" cy="554085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1553</TotalTime>
  <Words>1471</Words>
  <Application>Microsoft Macintosh PowerPoint</Application>
  <PresentationFormat>On-screen Show (4:3)</PresentationFormat>
  <Paragraphs>110</Paragraphs>
  <Slides>24</Slides>
  <Notes>18</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Facts About the  Democratic Republic of Congo</vt:lpstr>
      <vt:lpstr>National Parks in  Democratic Republic of Congo</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Koan Maurer</dc:creator>
  <cp:keywords/>
  <cp:lastModifiedBy>Koan Maurer</cp:lastModifiedBy>
  <cp:revision>17</cp:revision>
  <cp:lastPrinted>2010-10-20T05:48:46Z</cp:lastPrinted>
  <dcterms:created xsi:type="dcterms:W3CDTF">2010-10-22T19:38:41Z</dcterms:created>
  <dcterms:modified xsi:type="dcterms:W3CDTF">2010-10-22T20:07:25Z</dcterms:modified>
</cp:coreProperties>
</file>