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8" r:id="rId2"/>
    <p:sldId id="260" r:id="rId3"/>
    <p:sldId id="261" r:id="rId4"/>
    <p:sldId id="257" r:id="rId5"/>
    <p:sldId id="259" r:id="rId6"/>
    <p:sldId id="262" r:id="rId7"/>
    <p:sldId id="263" r:id="rId8"/>
    <p:sldId id="264" r:id="rId9"/>
    <p:sldId id="265" r:id="rId10"/>
    <p:sldId id="266" r:id="rId11"/>
    <p:sldId id="267" r:id="rId12"/>
    <p:sldId id="276" r:id="rId13"/>
    <p:sldId id="273" r:id="rId14"/>
    <p:sldId id="274" r:id="rId15"/>
    <p:sldId id="269" r:id="rId16"/>
    <p:sldId id="272" r:id="rId17"/>
    <p:sldId id="270" r:id="rId18"/>
    <p:sldId id="277" r:id="rId19"/>
    <p:sldId id="268" r:id="rId20"/>
    <p:sldId id="278"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5EDD69-820E-4257-A8ED-DB812D398F6C}"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2DB6B-9068-4E13-9267-F7119717E8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EDD69-820E-4257-A8ED-DB812D398F6C}"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2DB6B-9068-4E13-9267-F7119717E8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EDD69-820E-4257-A8ED-DB812D398F6C}"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2DB6B-9068-4E13-9267-F7119717E8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EDD69-820E-4257-A8ED-DB812D398F6C}"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2DB6B-9068-4E13-9267-F7119717E8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EDD69-820E-4257-A8ED-DB812D398F6C}"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2DB6B-9068-4E13-9267-F7119717E8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5EDD69-820E-4257-A8ED-DB812D398F6C}"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2DB6B-9068-4E13-9267-F7119717E8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5EDD69-820E-4257-A8ED-DB812D398F6C}" type="datetimeFigureOut">
              <a:rPr lang="en-US" smtClean="0"/>
              <a:pPr/>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D2DB6B-9068-4E13-9267-F7119717E8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5EDD69-820E-4257-A8ED-DB812D398F6C}" type="datetimeFigureOut">
              <a:rPr lang="en-US" smtClean="0"/>
              <a:pPr/>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D2DB6B-9068-4E13-9267-F7119717E8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EDD69-820E-4257-A8ED-DB812D398F6C}" type="datetimeFigureOut">
              <a:rPr lang="en-US" smtClean="0"/>
              <a:pPr/>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D2DB6B-9068-4E13-9267-F7119717E8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EDD69-820E-4257-A8ED-DB812D398F6C}"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2DB6B-9068-4E13-9267-F7119717E8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EDD69-820E-4257-A8ED-DB812D398F6C}"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2DB6B-9068-4E13-9267-F7119717E8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EDD69-820E-4257-A8ED-DB812D398F6C}" type="datetimeFigureOut">
              <a:rPr lang="en-US" smtClean="0"/>
              <a:pPr/>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2DB6B-9068-4E13-9267-F7119717E8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Suez_Crisis" TargetMode="External"/><Relationship Id="rId7" Type="http://schemas.openxmlformats.org/officeDocument/2006/relationships/hyperlink" Target="http://en.wikipedia.org/wiki/First_Intifada" TargetMode="External"/><Relationship Id="rId2" Type="http://schemas.openxmlformats.org/officeDocument/2006/relationships/hyperlink" Target="http://en.wikipedia.org/wiki/1948_Arab%E2%80%93Israeli_War" TargetMode="External"/><Relationship Id="rId1" Type="http://schemas.openxmlformats.org/officeDocument/2006/relationships/slideLayout" Target="../slideLayouts/slideLayout2.xml"/><Relationship Id="rId6" Type="http://schemas.openxmlformats.org/officeDocument/2006/relationships/hyperlink" Target="http://en.wikipedia.org/wiki/South_Lebanon_conflict_(1982%E2%80%932000)" TargetMode="External"/><Relationship Id="rId5" Type="http://schemas.openxmlformats.org/officeDocument/2006/relationships/hyperlink" Target="http://en.wikipedia.org/wiki/Yom_Kippur_War" TargetMode="External"/><Relationship Id="rId4" Type="http://schemas.openxmlformats.org/officeDocument/2006/relationships/hyperlink" Target="http://en.wikipedia.org/wiki/Six-Day_Wa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a:t>
            </a:r>
            <a:r>
              <a:rPr lang="en-US" dirty="0" smtClean="0"/>
              <a:t>Israel</a:t>
            </a:r>
            <a:r>
              <a:rPr lang="en-US" dirty="0" smtClean="0"/>
              <a:t>?</a:t>
            </a:r>
            <a:endParaRPr lang="en-US" dirty="0"/>
          </a:p>
        </p:txBody>
      </p:sp>
      <p:pic>
        <p:nvPicPr>
          <p:cNvPr id="13314" name="Picture 2" descr="http://www.lib.utexas.edu/maps/middle_east_and_asia/middle_east_graphic_2003.jpg"/>
          <p:cNvPicPr>
            <a:picLocks noGrp="1" noChangeAspect="1" noChangeArrowheads="1"/>
          </p:cNvPicPr>
          <p:nvPr>
            <p:ph type="pic" idx="1"/>
          </p:nvPr>
        </p:nvPicPr>
        <p:blipFill>
          <a:blip r:embed="rId2" cstate="print"/>
          <a:srcRect t="8478" b="8478"/>
          <a:stretch>
            <a:fillRect/>
          </a:stretch>
        </p:blipFill>
        <p:spPr bwMode="auto">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Jerusalem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During its long history, Jerusalem has been destroyed twice, besieged 23 times, attacked 52 times, and captured and recovered 44 times. The oldest part of town was settled in the fourth millennium BC, making Jerusalem one of the oldest cities in the world. The old walled city, a World Heritage Site, has traditionally been divided into four quarters, although the names used today, the rooms were Armenian Christians, Jews and Muslims introduced in the 19th century.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Jerusalem</a:t>
            </a:r>
            <a:endParaRPr lang="en-US" dirty="0"/>
          </a:p>
        </p:txBody>
      </p:sp>
      <p:sp>
        <p:nvSpPr>
          <p:cNvPr id="3" name="Content Placeholder 2"/>
          <p:cNvSpPr>
            <a:spLocks noGrp="1"/>
          </p:cNvSpPr>
          <p:nvPr>
            <p:ph idx="1"/>
          </p:nvPr>
        </p:nvSpPr>
        <p:spPr/>
        <p:txBody>
          <a:bodyPr>
            <a:normAutofit lnSpcReduction="10000"/>
          </a:bodyPr>
          <a:lstStyle/>
          <a:p>
            <a:r>
              <a:rPr lang="en-US" dirty="0" smtClean="0"/>
              <a:t>Today, the status of Jerusalem remains one of the central issues in the Israeli-Palestinian conflict.</a:t>
            </a:r>
            <a:br>
              <a:rPr lang="en-US" dirty="0" smtClean="0"/>
            </a:br>
            <a:r>
              <a:rPr lang="en-US" dirty="0" smtClean="0"/>
              <a:t>Israel captured East Jerusalem during the 1967 Six Day War and later annexed it. Currently, the Basic Law of Israel regards Jerusalem as "indivisible capital" of the country. The international community does not recognize Jerusalem as Israel's capital and the city hosts no foreign embassies.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City of Jerusalem</a:t>
            </a:r>
            <a:endParaRPr lang="en-US" dirty="0"/>
          </a:p>
        </p:txBody>
      </p:sp>
      <p:sp>
        <p:nvSpPr>
          <p:cNvPr id="3" name="Content Placeholder 2"/>
          <p:cNvSpPr>
            <a:spLocks noGrp="1"/>
          </p:cNvSpPr>
          <p:nvPr>
            <p:ph idx="1"/>
          </p:nvPr>
        </p:nvSpPr>
        <p:spPr/>
        <p:txBody>
          <a:bodyPr/>
          <a:lstStyle/>
          <a:p>
            <a:r>
              <a:rPr lang="en-US" dirty="0" smtClean="0"/>
              <a:t>Jerusalem is a holy city to the three major religions : Judaism, Christianity, and Islam </a:t>
            </a:r>
          </a:p>
          <a:p>
            <a:r>
              <a:rPr lang="en-US" dirty="0" smtClean="0"/>
              <a:t>The Old City is home to sites of key religious importance, among them the Temple Mount, the Western Wall, the Church of the Holy </a:t>
            </a:r>
            <a:r>
              <a:rPr lang="en-US" dirty="0" err="1" smtClean="0"/>
              <a:t>Sepulchre</a:t>
            </a:r>
            <a:r>
              <a:rPr lang="en-US" dirty="0" smtClean="0"/>
              <a:t>, the Dome of the Rock and al-</a:t>
            </a:r>
            <a:r>
              <a:rPr lang="en-US" dirty="0" err="1" smtClean="0"/>
              <a:t>Aqsa</a:t>
            </a:r>
            <a:r>
              <a:rPr lang="en-US" dirty="0" smtClean="0"/>
              <a:t> Mosque.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 of First Temple</a:t>
            </a:r>
            <a:br>
              <a:rPr lang="en-US" dirty="0" smtClean="0"/>
            </a:br>
            <a:endParaRPr lang="en-US" dirty="0"/>
          </a:p>
        </p:txBody>
      </p:sp>
      <p:pic>
        <p:nvPicPr>
          <p:cNvPr id="7" name="Picture Placeholder 6" descr="map of first temple.JPG"/>
          <p:cNvPicPr>
            <a:picLocks noGrp="1" noChangeAspect="1"/>
          </p:cNvPicPr>
          <p:nvPr>
            <p:ph type="pic" idx="1"/>
          </p:nvPr>
        </p:nvPicPr>
        <p:blipFill>
          <a:blip r:embed="rId2" cstate="print"/>
          <a:srcRect/>
          <a:stretch>
            <a:fillRect/>
          </a:stretch>
        </p:blipFill>
        <p:spPr/>
      </p:pic>
      <p:sp>
        <p:nvSpPr>
          <p:cNvPr id="4" name="Text Placeholder 3"/>
          <p:cNvSpPr>
            <a:spLocks noGrp="1"/>
          </p:cNvSpPr>
          <p:nvPr>
            <p:ph type="body" sz="half" idx="2"/>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of First Temple that was destroyed</a:t>
            </a:r>
            <a:endParaRPr lang="en-US" dirty="0"/>
          </a:p>
        </p:txBody>
      </p:sp>
      <p:pic>
        <p:nvPicPr>
          <p:cNvPr id="5" name="Picture Placeholder 4" descr="3d of map of first temple.JPG"/>
          <p:cNvPicPr>
            <a:picLocks noGrp="1" noChangeAspect="1"/>
          </p:cNvPicPr>
          <p:nvPr>
            <p:ph type="pic" idx="1"/>
          </p:nvPr>
        </p:nvPicPr>
        <p:blipFill>
          <a:blip r:embed="rId2" cstate="print"/>
          <a:srcRect l="12484" r="12484"/>
          <a:stretch>
            <a:fillRect/>
          </a:stretch>
        </p:blipFill>
        <p:spPr/>
      </p:pic>
      <p:sp>
        <p:nvSpPr>
          <p:cNvPr id="4" name="Text Placeholder 3"/>
          <p:cNvSpPr>
            <a:spLocks noGrp="1"/>
          </p:cNvSpPr>
          <p:nvPr>
            <p:ph type="body" sz="half" idx="2"/>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Western Wall up close</a:t>
            </a:r>
            <a:br>
              <a:rPr lang="en-US" dirty="0" smtClean="0"/>
            </a:br>
            <a:endParaRPr lang="en-US" dirty="0"/>
          </a:p>
        </p:txBody>
      </p:sp>
      <p:pic>
        <p:nvPicPr>
          <p:cNvPr id="5" name="Picture Placeholder 4" descr="wailing wall.JPG"/>
          <p:cNvPicPr>
            <a:picLocks noGrp="1" noChangeAspect="1"/>
          </p:cNvPicPr>
          <p:nvPr>
            <p:ph type="pic" idx="1"/>
          </p:nvPr>
        </p:nvPicPr>
        <p:blipFill>
          <a:blip r:embed="rId2" cstate="print"/>
          <a:srcRect l="12484" r="12484"/>
          <a:stretch>
            <a:fillRect/>
          </a:stretch>
        </p:blipFill>
        <p:spPr/>
      </p:pic>
      <p:sp>
        <p:nvSpPr>
          <p:cNvPr id="4" name="Text Placeholder 3"/>
          <p:cNvSpPr>
            <a:spLocks noGrp="1"/>
          </p:cNvSpPr>
          <p:nvPr>
            <p:ph type="body" sz="half" idx="2"/>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Prayer Notes in Western Wall</a:t>
            </a:r>
            <a:br>
              <a:rPr lang="en-US" dirty="0" smtClean="0"/>
            </a:br>
            <a:endParaRPr lang="en-US" dirty="0"/>
          </a:p>
        </p:txBody>
      </p:sp>
      <p:pic>
        <p:nvPicPr>
          <p:cNvPr id="5" name="Picture Placeholder 4" descr="notes in western wall.JPG"/>
          <p:cNvPicPr>
            <a:picLocks noGrp="1" noChangeAspect="1"/>
          </p:cNvPicPr>
          <p:nvPr>
            <p:ph type="pic" idx="1"/>
          </p:nvPr>
        </p:nvPicPr>
        <p:blipFill>
          <a:blip r:embed="rId2" cstate="print"/>
          <a:srcRect/>
          <a:stretch>
            <a:fillRect/>
          </a:stretch>
        </p:blipFill>
        <p:spPr/>
      </p:pic>
      <p:sp>
        <p:nvSpPr>
          <p:cNvPr id="4" name="Text Placeholder 3"/>
          <p:cNvSpPr>
            <a:spLocks noGrp="1"/>
          </p:cNvSpPr>
          <p:nvPr>
            <p:ph type="body" sz="half" idx="2"/>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IDF</a:t>
            </a:r>
            <a:r>
              <a:rPr lang="en-US" dirty="0" smtClean="0"/>
              <a:t> </a:t>
            </a:r>
            <a:r>
              <a:rPr lang="en-US" dirty="0" err="1" smtClean="0"/>
              <a:t>Soliders</a:t>
            </a:r>
            <a:r>
              <a:rPr lang="en-US" dirty="0" smtClean="0"/>
              <a:t> (Israel Defense Force)</a:t>
            </a:r>
            <a:endParaRPr lang="en-US" dirty="0"/>
          </a:p>
        </p:txBody>
      </p:sp>
      <p:pic>
        <p:nvPicPr>
          <p:cNvPr id="5" name="Picture Placeholder 4" descr="soldiers.JPG"/>
          <p:cNvPicPr>
            <a:picLocks noGrp="1" noChangeAspect="1"/>
          </p:cNvPicPr>
          <p:nvPr>
            <p:ph type="pic" idx="1"/>
          </p:nvPr>
        </p:nvPicPr>
        <p:blipFill>
          <a:blip r:embed="rId2" cstate="print"/>
          <a:srcRect l="12484" r="12484"/>
          <a:stretch>
            <a:fillRect/>
          </a:stretch>
        </p:blipFill>
        <p:spPr/>
      </p:pic>
      <p:sp>
        <p:nvSpPr>
          <p:cNvPr id="4" name="Text Placeholder 3"/>
          <p:cNvSpPr>
            <a:spLocks noGrp="1"/>
          </p:cNvSpPr>
          <p:nvPr>
            <p:ph type="body" sz="half" idx="2"/>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t>
            </a:r>
            <a:r>
              <a:rPr lang="en-US" dirty="0" err="1" smtClean="0"/>
              <a:t>Asqu</a:t>
            </a:r>
            <a:r>
              <a:rPr lang="en-US" dirty="0" smtClean="0"/>
              <a:t> Mosque – Muslim Quarter</a:t>
            </a:r>
            <a:endParaRPr lang="en-US" dirty="0"/>
          </a:p>
        </p:txBody>
      </p:sp>
      <p:pic>
        <p:nvPicPr>
          <p:cNvPr id="1028" name="Picture 4" descr="http://www.sacred-destinations.com/israel/images/jerusalem/al-aqsa-mosque/resized/roof-cc-thoth92.jpg"/>
          <p:cNvPicPr>
            <a:picLocks noGrp="1" noChangeAspect="1" noChangeArrowheads="1"/>
          </p:cNvPicPr>
          <p:nvPr>
            <p:ph type="pic" idx="1"/>
          </p:nvPr>
        </p:nvPicPr>
        <p:blipFill>
          <a:blip r:embed="rId2" cstate="print"/>
          <a:srcRect l="286" r="286"/>
          <a:stretch>
            <a:fillRect/>
          </a:stretch>
        </p:blipFill>
        <p:spPr bwMode="auto">
          <a:prstGeom prst="rect">
            <a:avLst/>
          </a:prstGeom>
          <a:noFill/>
        </p:spPr>
      </p:pic>
      <p:sp>
        <p:nvSpPr>
          <p:cNvPr id="4" name="Text Placeholder 3"/>
          <p:cNvSpPr>
            <a:spLocks noGrp="1"/>
          </p:cNvSpPr>
          <p:nvPr>
            <p:ph type="body"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Temple Mount – The Muslim Quarter</a:t>
            </a:r>
            <a:endParaRPr lang="en-US" dirty="0"/>
          </a:p>
        </p:txBody>
      </p:sp>
      <p:pic>
        <p:nvPicPr>
          <p:cNvPr id="10" name="Picture Placeholder 9" descr="wide view of jeruselem.JPG"/>
          <p:cNvPicPr>
            <a:picLocks noGrp="1" noChangeAspect="1"/>
          </p:cNvPicPr>
          <p:nvPr>
            <p:ph type="pic" idx="1"/>
          </p:nvPr>
        </p:nvPicPr>
        <p:blipFill>
          <a:blip r:embed="rId2" cstate="print"/>
          <a:srcRect/>
          <a:stretch>
            <a:fillRect/>
          </a:stretch>
        </p:blipFill>
        <p:spPr/>
      </p:pic>
      <p:sp>
        <p:nvSpPr>
          <p:cNvPr id="5" name="Text Placeholder 4"/>
          <p:cNvSpPr>
            <a:spLocks noGrp="1"/>
          </p:cNvSpPr>
          <p:nvPr>
            <p:ph type="body"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30" name="Picture 6" descr="http://www.crwflags.com/fotw/images/i/il.gif"/>
          <p:cNvPicPr>
            <a:picLocks noGrp="1" noChangeAspect="1" noChangeArrowheads="1"/>
          </p:cNvPicPr>
          <p:nvPr>
            <p:ph type="pic" idx="1"/>
          </p:nvPr>
        </p:nvPicPr>
        <p:blipFill>
          <a:blip r:embed="rId2" cstate="print"/>
          <a:srcRect l="1515" r="1515"/>
          <a:stretch>
            <a:fillRect/>
          </a:stretch>
        </p:blipFill>
        <p:spPr bwMode="auto">
          <a:prstGeom prst="rect">
            <a:avLst/>
          </a:prstGeom>
          <a:noFill/>
        </p:spPr>
      </p:pic>
      <p:sp>
        <p:nvSpPr>
          <p:cNvPr id="6" name="Picture Placeholder 3"/>
          <p:cNvSpPr txBox="1">
            <a:spLocks/>
          </p:cNvSpPr>
          <p:nvPr/>
        </p:nvSpPr>
        <p:spPr>
          <a:xfrm>
            <a:off x="8991600" y="1600200"/>
            <a:ext cx="8778240" cy="4960144"/>
          </a:xfrm>
          <a:prstGeom prst="rect">
            <a:avLst/>
          </a:prstGeom>
          <a:solidFill>
            <a:schemeClr val="bg2"/>
          </a:solidFill>
        </p:spPr>
      </p:sp>
      <p:sp>
        <p:nvSpPr>
          <p:cNvPr id="1026" name="AutoShape 2" descr="data:image/jpeg;base64,/9j/4AAQSkZJRgABAQAAAQABAAD/2wBDAAkGBwgHBgkIBwgKCgkLDRYPDQwMDRsUFRAWIB0iIiAdHx8kKDQsJCYxJx8fLT0tMTU3Ojo6Iys/RD84QzQ5Ojf/2wBDAQoKCg0MDRoPDxo3JR8lNzc3Nzc3Nzc3Nzc3Nzc3Nzc3Nzc3Nzc3Nzc3Nzc3Nzc3Nzc3Nzc3Nzc3Nzc3Nzc3Nzf/wAARCABiAIcDASIAAhEBAxEB/8QAGgABAQADAQEAAAAAAAAAAAAAAAgFBgcBBP/EADkQAAAEAwUECQMCBwEAAAAAAAABAgMEBQYRFlWU0RQXIVYHEhMxQVSSk9IiUWFCkRUjMjNxcoFT/8QAGgEBAAIDAQAAAAAAAAAAAAAAAAIDAQQGBf/EAC4RAAECAggGAQQDAAAAAAAAAAABAhMWAwRSYZGh0eERITFRU2NBBRIiMgZxgf/aAAwDAQACEQMRAD8A7iAlG+9VcwTLMK1C+9VcwTLMK1HQy5T20z0KoyFXAJRvvVXMEyzCtQvvVXMEyzCtQlyntpnoIyFXAJRvvVXMEyzCtQvvVXMEyzCtQlyntpnoIyFXAJRvvVXMEyzCtQvvVXMEyzCtQlyntpnoIyFXAJRvvVXMEyzCtQvvVXMEyzCtQlyntpnoIyFXAJRvvVXMEyzCtQvvVXMEyzCtQlyntpnoIyFXAJRvvVXMEyzCtQvvVXMEyzCtQlyntpnoIyFXAJRvvVXMEyzCtQvvVXMEyzCtQlyntpnoIyFXAJRvvVXMEyzCtQCXKe2megjIa+AsXYIPyjHtEGwQflGPaIbEyerPYjBvI6AWLsEH5Rj2iDYIPyjHtEEyerPYQbyOgFi7BB+UY9og2CD8ox7RBMnqz2EG8joBYuwQflGPaLQNgg/KMe2WgTL6s9hBvI6AVdDzORxFRRUhaahzjoZlLziezT3H4F+S+kz/ANiGX2CD8ox7RCTv5Erf2os9hCvI6AWLsEH5Rj2iDYIPyjHtEIzJ6s9hBvI6AWLsEH5Rj2iDYIPyjHtEEyerPYQbyOgFi7BB+UY9og2CD8ox7RBMnqz2EG8joBYuwQflGPaIAmT1Z7CDefSAAOWLwAAAAHwAeGAMRHVTIZfFLhY+cQMNEIs6zTr6UqK0rS4GMPP+kSnZdKIqLhJrBRkQ2g+yh2XkqUtfcRWF4W95/Ya505Up/EpUifQbZHEwKTKIIuBrZ+/56p8f8GY5xTshl9Y1PL4GTQL0HBoZS5MFLcNdln9dh28CM/pLx42j3KpUKrS0KU73LwTr05cNfgqc9yLwPlgZpGymLg6wTM4aImDsY4b8IT383q+PWT4JV9Rfj6f+d/hK9paJhWX/AOOQDXaIJfZuvpStNpdxkZ8DIYRfQ/SKkmSYeKSZlYR7So7BxSZS+EpuInMnncA69MmlEmDiEOGlBcf6zTbxI0/UX54GNxUqn1ReDVVHNuTpx/v4I/kwpeWVFJps+piVzOEi3Up6ykMPEsyL78PDiQyg0bokpQ6bpxL0U2SZjHWOv/dCf0o/4XEy+5mN5HO1llGylcyjXiifJc1VVOYAAFJkAAAAAAAAAAAAAAAPDHo8MAaR0sVSmm6ZdbZURx0cRssJ4fSVn1LsPwIj/cyHNejuNiaCqqGhZx2KYSbsN9daFkrszO3qWn4GRmaTLwtt8B0qrujeBqyabfMZnMEmlBIbabNBIbT+LUn3nxManP8AoVgoaTxT0mjY16ObQa2mnup1XDL9PAi4mVpFx7x71Spqk2rwHu5u68sOdxU5HfdxQ6u5NJehClqjoYkpK0z7ZPAv3E7VVHzCsZ3NKml/ZIhZZ1CZ6yiJZtpV9Jkky4n3qMj7i4cRrzcDAxUvgYeARGOT1+JU04wZJ7Mk/p6vC20zMi4n+lX4HXoToPlOys7ZM484nqF2ptdQkdazjZakzstG1RUNW+mO+97/AMl5Jy+E68r/AIUiqq/khvFDVIzVFOw0wbsQ9/biGiP+24XeX+D4GX4MhsI1KiqFhaOeiFS+YxrzUQREtl80mm0u5RWEVh+A20hztYhRXQf1+C5OPDmAABSZAAAAAAAAAlzeRWGOP+hHxDeRWGOP+hHxHvy7WrTcV0KoqFRgJc3kVhjj/oR8Q3kVhjj/AKEfEJdrVpuK6CKhUYCXN5FYY4/6EfEN5FYY4/6EfEJdrVpuK6CKhUYCXN5FYY4/6EfEN5FYY6/6EfEJdrVpuK6CKh2yV9H8FAV7F1Igk9mtHXYY/wDN5VpLV+3d/sf2IbsQl3eRWGOP+hHxDeRWGOv+hHxFlL9DrtKqK97V4Jw6r0T/AAwlI1OiFRgJc3kVhjj/AKEfEN5FYY4/6EfEVy7WrTcV0MxUKjAS5vIrDHH/AEI+IbyKwxx/0I+IS7WrTcV0EZCowEubyKwxx/0I+IbyKwxx/wBCPiEu1q03FdBGQqMBLm8isMcf9CPiAS7WrTcV0EZDVAFdXckWCy7KN6BdyRYLLso3oN2ZGeNcdiMFe5IoCuruSLBZdlG9Au5IsFl2Ub0CZGeNcdhBXuSKArq7kiwWXZRvQLuSLBZdlG9AmRnjXHYQV7kigK6u5IsFl2Ub0C7kiwWXZRvQJkZ41x2EFe5IoCuruSLBZdlG9Au5IsFl2Ub0CZGeNcdhBXuSKArq7kiwWXZRvQLuSLBZdlG9AmRnjXHYQV7kigK6u5IsFl2Ub0C7kiwWXZRvQJkZ41x2EFe5IoCuruSLBZdlG9Au5IsFl2Ub0CZGeNcdhBXuSKArq7kiwWXZRvQAmRnjXHYQV7mUAAHJl4AAAAAAAAAAAAAAAAAAAAAAAAAAAAAf/9k="/>
          <p:cNvSpPr>
            <a:spLocks noChangeAspect="1" noChangeArrowheads="1"/>
          </p:cNvSpPr>
          <p:nvPr/>
        </p:nvSpPr>
        <p:spPr bwMode="auto">
          <a:xfrm>
            <a:off x="63500" y="-444500"/>
            <a:ext cx="118110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of the Holy </a:t>
            </a:r>
            <a:r>
              <a:rPr lang="en-US" dirty="0" err="1" smtClean="0"/>
              <a:t>Sepulchre</a:t>
            </a:r>
            <a:endParaRPr lang="en-US" dirty="0"/>
          </a:p>
        </p:txBody>
      </p:sp>
      <p:pic>
        <p:nvPicPr>
          <p:cNvPr id="35848" name="Picture 8" descr="http://famouswonders.com/wp-content/uploads/2009/10/Church-of-the-Holy-Sepulchre.jpg"/>
          <p:cNvPicPr>
            <a:picLocks noGrp="1" noChangeAspect="1" noChangeArrowheads="1"/>
          </p:cNvPicPr>
          <p:nvPr>
            <p:ph type="pic" idx="1"/>
          </p:nvPr>
        </p:nvPicPr>
        <p:blipFill>
          <a:blip r:embed="rId2" cstate="print"/>
          <a:srcRect l="2293" r="2293"/>
          <a:stretch>
            <a:fillRect/>
          </a:stretch>
        </p:blipFill>
        <p:spPr bwMode="auto">
          <a:prstGeom prst="rect">
            <a:avLst/>
          </a:prstGeom>
          <a:noFill/>
        </p:spPr>
      </p:pic>
      <p:sp>
        <p:nvSpPr>
          <p:cNvPr id="4" name="Text Placeholder 3"/>
          <p:cNvSpPr>
            <a:spLocks noGrp="1"/>
          </p:cNvSpPr>
          <p:nvPr>
            <p:ph type="body"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Mediterranean Sea in Tel Aviv</a:t>
            </a:r>
            <a:br>
              <a:rPr lang="en-US" dirty="0" smtClean="0"/>
            </a:br>
            <a:endParaRPr lang="en-US" dirty="0"/>
          </a:p>
        </p:txBody>
      </p:sp>
      <p:pic>
        <p:nvPicPr>
          <p:cNvPr id="5" name="Picture Placeholder 4" descr="tel aviv.JPG"/>
          <p:cNvPicPr>
            <a:picLocks noGrp="1" noChangeAspect="1"/>
          </p:cNvPicPr>
          <p:nvPr>
            <p:ph type="pic" idx="1"/>
          </p:nvPr>
        </p:nvPicPr>
        <p:blipFill>
          <a:blip r:embed="rId2" cstate="print"/>
          <a:srcRect l="12484" r="12484"/>
          <a:stretch>
            <a:fillRect/>
          </a:stretch>
        </p:blipFill>
        <p:spPr/>
      </p:pic>
      <p:sp>
        <p:nvSpPr>
          <p:cNvPr id="4" name="Text Placeholder 3"/>
          <p:cNvSpPr>
            <a:spLocks noGrp="1"/>
          </p:cNvSpPr>
          <p:nvPr>
            <p:ph type="body" sz="half" idx="2"/>
          </p:nvPr>
        </p:nvSpPr>
        <p:spPr/>
        <p:txBody>
          <a:bodyPr/>
          <a:lstStyle/>
          <a:p>
            <a:endParaRPr lang="en-US" dirty="0"/>
          </a:p>
        </p:txBody>
      </p:sp>
    </p:spTree>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Important Information</a:t>
            </a:r>
            <a:endParaRPr lang="en-US" dirty="0"/>
          </a:p>
        </p:txBody>
      </p:sp>
      <p:sp>
        <p:nvSpPr>
          <p:cNvPr id="6" name="Content Placeholder 5"/>
          <p:cNvSpPr>
            <a:spLocks noGrp="1"/>
          </p:cNvSpPr>
          <p:nvPr>
            <p:ph idx="1"/>
          </p:nvPr>
        </p:nvSpPr>
        <p:spPr/>
        <p:txBody>
          <a:bodyPr/>
          <a:lstStyle/>
          <a:p>
            <a:r>
              <a:rPr lang="en-US" dirty="0" smtClean="0"/>
              <a:t>Capital: Jerusalem</a:t>
            </a:r>
          </a:p>
          <a:p>
            <a:endParaRPr lang="en-US" dirty="0" smtClean="0"/>
          </a:p>
          <a:p>
            <a:r>
              <a:rPr lang="en-US" dirty="0" smtClean="0"/>
              <a:t>Largest City: Jerusalem</a:t>
            </a:r>
          </a:p>
          <a:p>
            <a:endParaRPr lang="en-US" dirty="0" smtClean="0"/>
          </a:p>
          <a:p>
            <a:r>
              <a:rPr lang="en-US" dirty="0" smtClean="0"/>
              <a:t>Amount of People: 7,825,600 [97</a:t>
            </a:r>
            <a:r>
              <a:rPr lang="en-US" baseline="30000" dirty="0" smtClean="0"/>
              <a:t>th</a:t>
            </a:r>
            <a:r>
              <a:rPr lang="en-US" dirty="0" smtClean="0"/>
              <a:t> ]</a:t>
            </a:r>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language is spoken?</a:t>
            </a:r>
            <a:endParaRPr lang="en-US" dirty="0"/>
          </a:p>
        </p:txBody>
      </p:sp>
      <p:sp>
        <p:nvSpPr>
          <p:cNvPr id="2" name="Content Placeholder 1"/>
          <p:cNvSpPr>
            <a:spLocks noGrp="1"/>
          </p:cNvSpPr>
          <p:nvPr>
            <p:ph idx="1"/>
          </p:nvPr>
        </p:nvSpPr>
        <p:spPr/>
        <p:txBody>
          <a:bodyPr/>
          <a:lstStyle/>
          <a:p>
            <a:r>
              <a:rPr lang="en-US" dirty="0" smtClean="0"/>
              <a:t>Spanish</a:t>
            </a:r>
          </a:p>
          <a:p>
            <a:r>
              <a:rPr lang="en-US" dirty="0" smtClean="0"/>
              <a:t>Zulu </a:t>
            </a:r>
          </a:p>
          <a:p>
            <a:r>
              <a:rPr lang="en-US" dirty="0" smtClean="0"/>
              <a:t>Hebrew</a:t>
            </a:r>
          </a:p>
          <a:p>
            <a:r>
              <a:rPr lang="en-US" dirty="0" smtClean="0"/>
              <a:t>Portuguese</a:t>
            </a:r>
          </a:p>
          <a:p>
            <a:r>
              <a:rPr lang="en-US" dirty="0" smtClean="0"/>
              <a:t>French</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Language?</a:t>
            </a:r>
            <a:endParaRPr lang="en-US" dirty="0"/>
          </a:p>
        </p:txBody>
      </p:sp>
      <p:pic>
        <p:nvPicPr>
          <p:cNvPr id="16386" name="Picture 2" descr="http://michaellanglois.org/courses/medias/hebrew.jpg"/>
          <p:cNvPicPr>
            <a:picLocks noGrp="1" noChangeAspect="1" noChangeArrowheads="1"/>
          </p:cNvPicPr>
          <p:nvPr>
            <p:ph type="pic" idx="1"/>
          </p:nvPr>
        </p:nvPicPr>
        <p:blipFill>
          <a:blip r:embed="rId2" cstate="print"/>
          <a:srcRect l="16583" r="16583"/>
          <a:stretch>
            <a:fillRect/>
          </a:stretch>
        </p:blipFill>
        <p:spPr bwMode="auto">
          <a:prstGeom prst="rect">
            <a:avLst/>
          </a:prstGeom>
          <a:noFill/>
        </p:spPr>
      </p:pic>
      <p:sp>
        <p:nvSpPr>
          <p:cNvPr id="3" name="Content Placeholder 2"/>
          <p:cNvSpPr>
            <a:spLocks noGrp="1"/>
          </p:cNvSpPr>
          <p:nvPr>
            <p:ph type="body" sz="half" idx="2"/>
          </p:nvPr>
        </p:nvSpPr>
        <p:spPr/>
        <p:txBody>
          <a:bodyPr/>
          <a:lstStyle/>
          <a:p>
            <a:r>
              <a:rPr lang="en-US" dirty="0" smtClean="0"/>
              <a:t>Hebrew!</a:t>
            </a:r>
          </a:p>
          <a:p>
            <a:endParaRPr lang="en-US" dirty="0" smtClean="0">
              <a:latin typeface="Aharoni" pitchFamily="2" charset="-79"/>
              <a:cs typeface="Aharoni" pitchFamily="2" charset="-79"/>
            </a:endParaRPr>
          </a:p>
          <a:p>
            <a:endParaRPr lang="en-US" dirty="0">
              <a:latin typeface="Aharoni" pitchFamily="2" charset="-79"/>
              <a:cs typeface="Aharoni" pitchFamily="2" charset="-79"/>
            </a:endParaRP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Religions</a:t>
            </a:r>
            <a:endParaRPr lang="en-US" dirty="0"/>
          </a:p>
        </p:txBody>
      </p:sp>
      <p:sp>
        <p:nvSpPr>
          <p:cNvPr id="3" name="Content Placeholder 2"/>
          <p:cNvSpPr>
            <a:spLocks noGrp="1"/>
          </p:cNvSpPr>
          <p:nvPr>
            <p:ph idx="1"/>
          </p:nvPr>
        </p:nvSpPr>
        <p:spPr/>
        <p:txBody>
          <a:bodyPr/>
          <a:lstStyle/>
          <a:p>
            <a:pPr algn="ctr"/>
            <a:r>
              <a:rPr lang="en-US" dirty="0" smtClean="0"/>
              <a:t>Jewish: 75.3%</a:t>
            </a:r>
          </a:p>
          <a:p>
            <a:pPr algn="ctr"/>
            <a:r>
              <a:rPr lang="en-US" dirty="0" smtClean="0"/>
              <a:t>Arab: 20.5%</a:t>
            </a:r>
          </a:p>
          <a:p>
            <a:pPr algn="ctr"/>
            <a:r>
              <a:rPr lang="en-US" dirty="0" smtClean="0"/>
              <a:t>Other:  </a:t>
            </a:r>
            <a:r>
              <a:rPr lang="en-US" dirty="0" smtClean="0"/>
              <a:t>4.2%</a:t>
            </a:r>
            <a:endParaRPr lang="en-US" dirty="0"/>
          </a:p>
        </p:txBody>
      </p:sp>
    </p:spTree>
  </p:cSld>
  <p:clrMapOvr>
    <a:masterClrMapping/>
  </p:clrMapOvr>
  <p:transition>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did Israel declare its independence?</a:t>
            </a:r>
            <a:endParaRPr lang="en-US" dirty="0"/>
          </a:p>
        </p:txBody>
      </p:sp>
      <p:sp>
        <p:nvSpPr>
          <p:cNvPr id="3" name="Content Placeholder 2"/>
          <p:cNvSpPr>
            <a:spLocks noGrp="1"/>
          </p:cNvSpPr>
          <p:nvPr>
            <p:ph idx="1"/>
          </p:nvPr>
        </p:nvSpPr>
        <p:spPr/>
        <p:txBody>
          <a:bodyPr/>
          <a:lstStyle/>
          <a:p>
            <a:r>
              <a:rPr lang="en-US" dirty="0" smtClean="0"/>
              <a:t>The state of Israel declared its independence on May 14, 1948, after their "civil war".</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long has the land of Israel existed</a:t>
            </a:r>
            <a:r>
              <a:rPr lang="es-ES" dirty="0" smtClean="0"/>
              <a:t>?</a:t>
            </a:r>
            <a:endParaRPr lang="en-US" dirty="0"/>
          </a:p>
        </p:txBody>
      </p:sp>
      <p:sp>
        <p:nvSpPr>
          <p:cNvPr id="3" name="Content Placeholder 2"/>
          <p:cNvSpPr>
            <a:spLocks noGrp="1"/>
          </p:cNvSpPr>
          <p:nvPr>
            <p:ph idx="1"/>
          </p:nvPr>
        </p:nvSpPr>
        <p:spPr/>
        <p:txBody>
          <a:bodyPr/>
          <a:lstStyle/>
          <a:p>
            <a:r>
              <a:rPr lang="en-US" dirty="0" smtClean="0"/>
              <a:t>Since 1200 BC….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wars was Israel involved in?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14 wars – The most famous were…</a:t>
            </a:r>
          </a:p>
          <a:p>
            <a:r>
              <a:rPr lang="en-US" b="1" dirty="0" smtClean="0">
                <a:hlinkClick r:id="rId2" action="ppaction://hlinkfile" tooltip="1948 Arab–Israeli War"/>
              </a:rPr>
              <a:t>1948 Arab–Israeli War</a:t>
            </a:r>
            <a:r>
              <a:rPr lang="en-US" dirty="0" smtClean="0"/>
              <a:t> (November 1947 - July 1949)</a:t>
            </a:r>
          </a:p>
          <a:p>
            <a:r>
              <a:rPr lang="en-US" b="1" dirty="0" smtClean="0">
                <a:hlinkClick r:id="rId3" action="ppaction://hlinkfile" tooltip="Suez Crisis"/>
              </a:rPr>
              <a:t>Suez Crisis</a:t>
            </a:r>
            <a:r>
              <a:rPr lang="en-US" dirty="0" smtClean="0"/>
              <a:t> (October 1956)</a:t>
            </a:r>
          </a:p>
          <a:p>
            <a:r>
              <a:rPr lang="en-US" b="1" dirty="0" smtClean="0">
                <a:hlinkClick r:id="rId4" action="ppaction://hlinkfile" tooltip="Six-Day War"/>
              </a:rPr>
              <a:t>Six-Day War</a:t>
            </a:r>
            <a:r>
              <a:rPr lang="en-US" dirty="0" smtClean="0"/>
              <a:t> (June 1967) – Golan Heights, Sinai, Gaza and West Bank</a:t>
            </a:r>
          </a:p>
          <a:p>
            <a:r>
              <a:rPr lang="en-US" b="1" dirty="0" smtClean="0">
                <a:hlinkClick r:id="rId5" action="ppaction://hlinkfile" tooltip="Yom Kippur War"/>
              </a:rPr>
              <a:t>Yom Kippur War</a:t>
            </a:r>
            <a:r>
              <a:rPr lang="en-US" dirty="0" smtClean="0"/>
              <a:t> (October 1973) </a:t>
            </a:r>
          </a:p>
          <a:p>
            <a:r>
              <a:rPr lang="en-US" b="1" dirty="0" smtClean="0">
                <a:hlinkClick r:id="rId6" action="ppaction://hlinkfile" tooltip="South Lebanon conflict (1982–2000)"/>
              </a:rPr>
              <a:t>South Lebanon conflict</a:t>
            </a:r>
            <a:r>
              <a:rPr lang="en-US" dirty="0" smtClean="0"/>
              <a:t> (1982–2000)</a:t>
            </a:r>
          </a:p>
          <a:p>
            <a:r>
              <a:rPr lang="en-US" b="1" dirty="0" smtClean="0">
                <a:hlinkClick r:id="rId7" action="ppaction://hlinkfile" tooltip="First Intifada"/>
              </a:rPr>
              <a:t>First Intifada</a:t>
            </a:r>
            <a:r>
              <a:rPr lang="en-US" dirty="0" smtClean="0"/>
              <a:t> (1987–1993)</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TotalTime>
  <Words>375</Words>
  <Application>Microsoft Office PowerPoint</Application>
  <PresentationFormat>On-screen Show (4:3)</PresentationFormat>
  <Paragraphs>51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Where is Israel?</vt:lpstr>
      <vt:lpstr>Slide 2</vt:lpstr>
      <vt:lpstr>Important Information</vt:lpstr>
      <vt:lpstr>What language is spoken?</vt:lpstr>
      <vt:lpstr>What Language?</vt:lpstr>
      <vt:lpstr>Religions</vt:lpstr>
      <vt:lpstr>When did Israel declare its independence?</vt:lpstr>
      <vt:lpstr>How long has the land of Israel existed?</vt:lpstr>
      <vt:lpstr>What wars was Israel involved in?</vt:lpstr>
      <vt:lpstr>History of Jerusalem</vt:lpstr>
      <vt:lpstr>History of Jerusalem</vt:lpstr>
      <vt:lpstr>The Old City of Jerusalem</vt:lpstr>
      <vt:lpstr>Map of First Temple </vt:lpstr>
      <vt:lpstr>Model of First Temple that was destroyed</vt:lpstr>
      <vt:lpstr>Western Wall up close </vt:lpstr>
      <vt:lpstr>Prayer Notes in Western Wall </vt:lpstr>
      <vt:lpstr>IDF Soliders (Israel Defense Force)</vt:lpstr>
      <vt:lpstr>Al-Asqu Mosque – Muslim Quarter</vt:lpstr>
      <vt:lpstr>The Temple Mount – The Muslim Quarter</vt:lpstr>
      <vt:lpstr>The Church of the Holy Sepulchre</vt:lpstr>
      <vt:lpstr>Mediterranean Sea in Tel Aviv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Country  of Israel</dc:title>
  <dc:creator>Dembo Desktop</dc:creator>
  <cp:lastModifiedBy>Renee</cp:lastModifiedBy>
  <cp:revision>43</cp:revision>
  <dcterms:created xsi:type="dcterms:W3CDTF">2011-12-16T00:01:21Z</dcterms:created>
  <dcterms:modified xsi:type="dcterms:W3CDTF">2013-11-05T08:21:18Z</dcterms:modified>
</cp:coreProperties>
</file>